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5"/>
  </p:notesMasterIdLst>
  <p:sldIdLst>
    <p:sldId id="257" r:id="rId2"/>
    <p:sldId id="258" r:id="rId3"/>
    <p:sldId id="277" r:id="rId4"/>
    <p:sldId id="295" r:id="rId5"/>
    <p:sldId id="294" r:id="rId6"/>
    <p:sldId id="296" r:id="rId7"/>
    <p:sldId id="297" r:id="rId8"/>
    <p:sldId id="279" r:id="rId9"/>
    <p:sldId id="280" r:id="rId10"/>
    <p:sldId id="281" r:id="rId11"/>
    <p:sldId id="298" r:id="rId12"/>
    <p:sldId id="262" r:id="rId13"/>
    <p:sldId id="290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53" autoAdjust="0"/>
    <p:restoredTop sz="94595" autoAdjust="0"/>
  </p:normalViewPr>
  <p:slideViewPr>
    <p:cSldViewPr>
      <p:cViewPr varScale="1">
        <p:scale>
          <a:sx n="65" d="100"/>
          <a:sy n="65" d="100"/>
        </p:scale>
        <p:origin x="-1416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574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AC48ECC-1614-48E7-9552-2A8CB2EC1FEB}" type="datetimeFigureOut">
              <a:rPr lang="ru-RU" smtClean="0"/>
              <a:pPr/>
              <a:t>24.04.2017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4D01E6-DD83-482C-A069-2857C83549D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Скругленный прямоугольник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264166-7BD6-4EE8-A113-7DB2644C70E5}" type="datetimeFigureOut">
              <a:rPr lang="ru-RU" smtClean="0"/>
              <a:pPr/>
              <a:t>24.04.2017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5D594122-9BE1-447D-B88D-BD07BD62815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264166-7BD6-4EE8-A113-7DB2644C70E5}" type="datetimeFigureOut">
              <a:rPr lang="ru-RU" smtClean="0"/>
              <a:pPr/>
              <a:t>24.04.2017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594122-9BE1-447D-B88D-BD07BD62815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264166-7BD6-4EE8-A113-7DB2644C70E5}" type="datetimeFigureOut">
              <a:rPr lang="ru-RU" smtClean="0"/>
              <a:pPr/>
              <a:t>24.04.2017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594122-9BE1-447D-B88D-BD07BD62815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264166-7BD6-4EE8-A113-7DB2644C70E5}" type="datetimeFigureOut">
              <a:rPr lang="ru-RU" smtClean="0"/>
              <a:pPr/>
              <a:t>24.04.2017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594122-9BE1-447D-B88D-BD07BD62815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Скругленный прямоугольник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264166-7BD6-4EE8-A113-7DB2644C70E5}" type="datetimeFigureOut">
              <a:rPr lang="ru-RU" smtClean="0"/>
              <a:pPr/>
              <a:t>24.04.2017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5D594122-9BE1-447D-B88D-BD07BD62815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264166-7BD6-4EE8-A113-7DB2644C70E5}" type="datetimeFigureOut">
              <a:rPr lang="ru-RU" smtClean="0"/>
              <a:pPr/>
              <a:t>24.04.2017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594122-9BE1-447D-B88D-BD07BD62815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264166-7BD6-4EE8-A113-7DB2644C70E5}" type="datetimeFigureOut">
              <a:rPr lang="ru-RU" smtClean="0"/>
              <a:pPr/>
              <a:t>24.04.2017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594122-9BE1-447D-B88D-BD07BD62815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264166-7BD6-4EE8-A113-7DB2644C70E5}" type="datetimeFigureOut">
              <a:rPr lang="ru-RU" smtClean="0"/>
              <a:pPr/>
              <a:t>24.04.2017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594122-9BE1-447D-B88D-BD07BD62815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264166-7BD6-4EE8-A113-7DB2644C70E5}" type="datetimeFigureOut">
              <a:rPr lang="ru-RU" smtClean="0"/>
              <a:pPr/>
              <a:t>24.04.2017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594122-9BE1-447D-B88D-BD07BD62815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Скругленный прямоугольник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264166-7BD6-4EE8-A113-7DB2644C70E5}" type="datetimeFigureOut">
              <a:rPr lang="ru-RU" smtClean="0"/>
              <a:pPr/>
              <a:t>24.04.2017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594122-9BE1-447D-B88D-BD07BD62815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264166-7BD6-4EE8-A113-7DB2644C70E5}" type="datetimeFigureOut">
              <a:rPr lang="ru-RU" smtClean="0"/>
              <a:pPr/>
              <a:t>24.04.2017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5D594122-9BE1-447D-B88D-BD07BD62815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Скругленный прямоугольник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18264166-7BD6-4EE8-A113-7DB2644C70E5}" type="datetimeFigureOut">
              <a:rPr lang="ru-RU" smtClean="0"/>
              <a:pPr/>
              <a:t>24.04.2017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5D594122-9BE1-447D-B88D-BD07BD62815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4869160"/>
            <a:ext cx="7520880" cy="1728192"/>
          </a:xfrm>
        </p:spPr>
        <p:txBody>
          <a:bodyPr>
            <a:normAutofit/>
          </a:bodyPr>
          <a:lstStyle/>
          <a:p>
            <a:pPr algn="r"/>
            <a:endParaRPr lang="ru-RU" sz="2400" dirty="0" smtClean="0">
              <a:solidFill>
                <a:schemeClr val="tx1"/>
              </a:solidFill>
            </a:endParaRPr>
          </a:p>
          <a:p>
            <a:pPr algn="r"/>
            <a:r>
              <a:rPr lang="ru-RU" sz="2400" dirty="0" smtClean="0">
                <a:solidFill>
                  <a:schemeClr val="tx1"/>
                </a:solidFill>
              </a:rPr>
              <a:t>Директор </a:t>
            </a:r>
          </a:p>
          <a:p>
            <a:pPr algn="r"/>
            <a:r>
              <a:rPr lang="ru-RU" sz="2400" dirty="0" smtClean="0">
                <a:solidFill>
                  <a:schemeClr val="tx1"/>
                </a:solidFill>
              </a:rPr>
              <a:t>Матвеева Людмила Борисовна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836712"/>
            <a:ext cx="9144000" cy="2952328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latin typeface="Cambria" pitchFamily="18" charset="0"/>
              </a:rPr>
              <a:t>Государственное казенное общеобразовательное учреждение Ленинградской области</a:t>
            </a:r>
            <a:br>
              <a:rPr lang="ru-RU" sz="2400" b="1" dirty="0" smtClean="0">
                <a:latin typeface="Cambria" pitchFamily="18" charset="0"/>
              </a:rPr>
            </a:br>
            <a:r>
              <a:rPr lang="ru-RU" sz="2400" b="1" dirty="0" smtClean="0">
                <a:latin typeface="Cambria" pitchFamily="18" charset="0"/>
              </a:rPr>
              <a:t> «Назийский центр социально- трудовой </a:t>
            </a:r>
            <a:br>
              <a:rPr lang="ru-RU" sz="2400" b="1" dirty="0" smtClean="0">
                <a:latin typeface="Cambria" pitchFamily="18" charset="0"/>
              </a:rPr>
            </a:br>
            <a:r>
              <a:rPr lang="ru-RU" sz="2400" b="1" dirty="0" smtClean="0">
                <a:latin typeface="Cambria" pitchFamily="18" charset="0"/>
              </a:rPr>
              <a:t>адаптации и профориентации»</a:t>
            </a:r>
            <a:endParaRPr lang="ru-RU" sz="2400" b="1" dirty="0">
              <a:latin typeface="Cambr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914400" y="0"/>
            <a:ext cx="7772400" cy="1196752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/>
            </a:r>
            <a:br>
              <a:rPr lang="ru-RU" dirty="0" smtClean="0"/>
            </a:b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+mn-lt"/>
              </a:rPr>
              <a:t>РЕАЛИЗУЕМЫЕ ОБРАЗОВАТЕЛЬНЫЕ ПРОГРАММЫ</a:t>
            </a:r>
            <a:endParaRPr lang="ru-RU" sz="3600" b="1" dirty="0">
              <a:latin typeface="+mn-lt"/>
            </a:endParaRPr>
          </a:p>
        </p:txBody>
      </p:sp>
      <p:graphicFrame>
        <p:nvGraphicFramePr>
          <p:cNvPr id="11" name="Содержимое 10"/>
          <p:cNvGraphicFramePr>
            <a:graphicFrameLocks noGrp="1"/>
          </p:cNvGraphicFramePr>
          <p:nvPr>
            <p:ph sz="quarter" idx="1"/>
          </p:nvPr>
        </p:nvGraphicFramePr>
        <p:xfrm>
          <a:off x="179512" y="1410469"/>
          <a:ext cx="8784976" cy="5120640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19442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52028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232248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2088232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1298265">
                <a:tc>
                  <a:txBody>
                    <a:bodyPr/>
                    <a:lstStyle/>
                    <a:p>
                      <a:r>
                        <a:rPr kumimoji="0" lang="ru-RU" sz="1800" b="1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Уровень образования</a:t>
                      </a:r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800" b="1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Образовательная программа</a:t>
                      </a:r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800" b="1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Численность обучающихся по реализуемой образовательной программе</a:t>
                      </a:r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800" b="1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Нормативные сроки обучения</a:t>
                      </a:r>
                      <a:endParaRPr lang="ru-RU" sz="18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4054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kumimoji="0" lang="ru-RU" sz="1800" b="0" i="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kumimoji="0" lang="ru-RU" sz="1800" b="0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Дополнительное образование детей и взрослых</a:t>
                      </a:r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buFont typeface="Arial" pitchFamily="34" charset="0"/>
                        <a:buChar char="•"/>
                      </a:pPr>
                      <a:endParaRPr kumimoji="0" lang="ru-RU" sz="1800" b="0" i="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>
                        <a:lnSpc>
                          <a:spcPct val="100000"/>
                        </a:lnSpc>
                        <a:buFont typeface="Arial" pitchFamily="34" charset="0"/>
                        <a:buChar char="•"/>
                      </a:pPr>
                      <a:r>
                        <a:rPr kumimoji="0" lang="ru-RU" sz="1800" b="0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Дополнительные </a:t>
                      </a:r>
                      <a:r>
                        <a:rPr kumimoji="0" lang="ru-RU" sz="1800" b="0" i="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общеразвивающие</a:t>
                      </a:r>
                      <a:r>
                        <a:rPr kumimoji="0" lang="ru-RU" sz="1800" b="0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 </a:t>
                      </a:r>
                    </a:p>
                    <a:p>
                      <a:pPr>
                        <a:lnSpc>
                          <a:spcPct val="100000"/>
                        </a:lnSpc>
                        <a:buFont typeface="Arial" pitchFamily="34" charset="0"/>
                        <a:buNone/>
                      </a:pPr>
                      <a:r>
                        <a:rPr kumimoji="0" lang="ru-RU" sz="1800" b="0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программы реализуются как на базе ОУ, так и в рамках сетевого взаимодействия и социального</a:t>
                      </a:r>
                      <a:r>
                        <a:rPr kumimoji="0" lang="ru-RU" sz="1800" b="0" i="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партнёрства</a:t>
                      </a:r>
                      <a:endParaRPr kumimoji="0" lang="ru-RU" sz="1800" b="0" i="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>
                        <a:lnSpc>
                          <a:spcPct val="100000"/>
                        </a:lnSpc>
                        <a:buFont typeface="Arial" pitchFamily="34" charset="0"/>
                        <a:buNone/>
                      </a:pPr>
                      <a:endParaRPr kumimoji="0" lang="ru-RU" sz="1800" b="0" i="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>
                        <a:lnSpc>
                          <a:spcPct val="100000"/>
                        </a:lnSpc>
                        <a:buFont typeface="Arial" pitchFamily="34" charset="0"/>
                        <a:buNone/>
                      </a:pPr>
                      <a:endParaRPr kumimoji="0" lang="ru-RU" sz="1800" b="0" i="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>
                        <a:lnSpc>
                          <a:spcPct val="100000"/>
                        </a:lnSpc>
                        <a:buFont typeface="Arial" pitchFamily="34" charset="0"/>
                        <a:buNone/>
                      </a:pPr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ru-RU" sz="1800" dirty="0" smtClean="0"/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800" dirty="0" smtClean="0"/>
                        <a:t>180 человек</a:t>
                      </a:r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kumimoji="0" lang="ru-RU" sz="1800" b="0" i="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kumimoji="0" lang="ru-RU" sz="1800" b="0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Сроки обучения определяются образовательной программой</a:t>
                      </a:r>
                      <a:endParaRPr lang="ru-RU" sz="18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274638"/>
            <a:ext cx="8075240" cy="706090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smtClean="0">
                <a:solidFill>
                  <a:schemeClr val="accent1">
                    <a:lumMod val="75000"/>
                  </a:schemeClr>
                </a:solidFill>
                <a:latin typeface="+mn-lt"/>
              </a:rPr>
              <a:t>Дополнительное образование</a:t>
            </a:r>
            <a:endParaRPr lang="ru-RU" sz="3600" dirty="0">
              <a:solidFill>
                <a:schemeClr val="accent1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251520" y="1052736"/>
            <a:ext cx="8712968" cy="5616624"/>
          </a:xfrm>
        </p:spPr>
        <p:txBody>
          <a:bodyPr>
            <a:normAutofit lnSpcReduction="10000"/>
          </a:bodyPr>
          <a:lstStyle/>
          <a:p>
            <a:pPr algn="l">
              <a:buFont typeface="Wingdings" pitchFamily="2" charset="2"/>
              <a:buChar char="Ø"/>
            </a:pPr>
            <a:r>
              <a:rPr lang="ru-RU" sz="2400" dirty="0" smtClean="0"/>
              <a:t>Студия пения «Аккорд»</a:t>
            </a:r>
          </a:p>
          <a:p>
            <a:pPr algn="l">
              <a:buFont typeface="Wingdings" pitchFamily="2" charset="2"/>
              <a:buChar char="Ø"/>
            </a:pPr>
            <a:r>
              <a:rPr lang="ru-RU" sz="2400" dirty="0" smtClean="0"/>
              <a:t>Студия изобразительной деятельности «Весёлая палитра»</a:t>
            </a:r>
          </a:p>
          <a:p>
            <a:pPr algn="l">
              <a:buFont typeface="Wingdings" pitchFamily="2" charset="2"/>
              <a:buChar char="Ø"/>
            </a:pPr>
            <a:r>
              <a:rPr lang="ru-RU" sz="2400" dirty="0" smtClean="0"/>
              <a:t>Творческие объединения «Островок», «Радуга»</a:t>
            </a:r>
          </a:p>
          <a:p>
            <a:pPr algn="l">
              <a:buFont typeface="Wingdings" pitchFamily="2" charset="2"/>
              <a:buChar char="Ø"/>
            </a:pPr>
            <a:r>
              <a:rPr lang="ru-RU" sz="2400" dirty="0" smtClean="0"/>
              <a:t>Студия моделирования костюмов для танцев</a:t>
            </a:r>
          </a:p>
          <a:p>
            <a:pPr algn="l">
              <a:buFont typeface="Wingdings" pitchFamily="2" charset="2"/>
              <a:buChar char="Ø"/>
            </a:pPr>
            <a:r>
              <a:rPr lang="ru-RU" sz="2400" dirty="0" smtClean="0"/>
              <a:t>Студия алмазной вышивки «Рукодельница»</a:t>
            </a:r>
          </a:p>
          <a:p>
            <a:pPr algn="l">
              <a:buFont typeface="Wingdings" pitchFamily="2" charset="2"/>
              <a:buChar char="Ø"/>
            </a:pPr>
            <a:r>
              <a:rPr lang="ru-RU" sz="2400" dirty="0" smtClean="0"/>
              <a:t>Студия </a:t>
            </a:r>
            <a:r>
              <a:rPr lang="ru-RU" sz="2400" dirty="0" err="1" smtClean="0"/>
              <a:t>декупажа</a:t>
            </a:r>
            <a:r>
              <a:rPr lang="ru-RU" sz="2400" dirty="0" smtClean="0"/>
              <a:t> «Весёлый декор»</a:t>
            </a:r>
          </a:p>
          <a:p>
            <a:pPr algn="l">
              <a:buFont typeface="Wingdings" pitchFamily="2" charset="2"/>
              <a:buChar char="Ø"/>
            </a:pPr>
            <a:r>
              <a:rPr lang="ru-RU" sz="2400" dirty="0" smtClean="0"/>
              <a:t>Студия </a:t>
            </a:r>
            <a:r>
              <a:rPr lang="ru-RU" sz="2400" dirty="0" err="1" smtClean="0"/>
              <a:t>бисероплетения</a:t>
            </a:r>
            <a:r>
              <a:rPr lang="ru-RU" sz="2400" dirty="0" smtClean="0"/>
              <a:t> «Самоцветы»</a:t>
            </a:r>
          </a:p>
          <a:p>
            <a:pPr algn="l">
              <a:buFont typeface="Wingdings" pitchFamily="2" charset="2"/>
              <a:buChar char="Ø"/>
            </a:pPr>
            <a:r>
              <a:rPr lang="ru-RU" sz="2400" dirty="0" smtClean="0"/>
              <a:t>Студия «Традиционная русская кукла»</a:t>
            </a:r>
          </a:p>
          <a:p>
            <a:pPr algn="l">
              <a:buFont typeface="Wingdings" pitchFamily="2" charset="2"/>
              <a:buChar char="Ø"/>
            </a:pPr>
            <a:r>
              <a:rPr lang="ru-RU" sz="2400" dirty="0" smtClean="0"/>
              <a:t>Кружок «Юные умельцы»</a:t>
            </a:r>
          </a:p>
          <a:p>
            <a:pPr algn="l">
              <a:buFont typeface="Wingdings" pitchFamily="2" charset="2"/>
              <a:buChar char="Ø"/>
            </a:pPr>
            <a:r>
              <a:rPr lang="ru-RU" sz="2400" dirty="0" smtClean="0"/>
              <a:t>Кружок спортивного танца «Город детства»</a:t>
            </a:r>
          </a:p>
          <a:p>
            <a:pPr algn="l">
              <a:buFont typeface="Wingdings" pitchFamily="2" charset="2"/>
              <a:buChar char="Ø"/>
            </a:pPr>
            <a:r>
              <a:rPr lang="ru-RU" sz="2400" dirty="0" smtClean="0"/>
              <a:t>Спортивный клуб «Юниор»</a:t>
            </a:r>
          </a:p>
          <a:p>
            <a:pPr algn="l">
              <a:buFont typeface="Wingdings" pitchFamily="2" charset="2"/>
              <a:buChar char="Ø"/>
            </a:pPr>
            <a:r>
              <a:rPr lang="ru-RU" sz="2400" dirty="0" smtClean="0"/>
              <a:t>Занятия в тренажерном зале</a:t>
            </a:r>
          </a:p>
          <a:p>
            <a:pPr algn="l">
              <a:buFont typeface="Wingdings" pitchFamily="2" charset="2"/>
              <a:buChar char="Ø"/>
            </a:pPr>
            <a:r>
              <a:rPr lang="ru-RU" sz="2400" dirty="0" smtClean="0"/>
              <a:t>Занятия по ОФП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3600" b="1" dirty="0" smtClean="0">
                <a:solidFill>
                  <a:schemeClr val="accent1">
                    <a:lumMod val="75000"/>
                  </a:schemeClr>
                </a:solidFill>
                <a:latin typeface="+mn-lt"/>
              </a:rPr>
              <a:t>Реализация дополнительных                         общеразвивающих программ</a:t>
            </a:r>
            <a:endParaRPr lang="ru-RU" sz="3600" b="1" dirty="0">
              <a:solidFill>
                <a:schemeClr val="accent1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2"/>
          </p:nvPr>
        </p:nvSpPr>
        <p:spPr>
          <a:xfrm>
            <a:off x="395536" y="1700808"/>
            <a:ext cx="4237856" cy="3886200"/>
          </a:xfrm>
        </p:spPr>
        <p:txBody>
          <a:bodyPr>
            <a:normAutofit/>
          </a:bodyPr>
          <a:lstStyle/>
          <a:p>
            <a:r>
              <a:rPr lang="ru-RU" dirty="0" smtClean="0"/>
              <a:t>«Вышивальщица машинной вышивки»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4"/>
          </p:nvPr>
        </p:nvSpPr>
        <p:spPr>
          <a:xfrm>
            <a:off x="4716016" y="1628800"/>
            <a:ext cx="4176464" cy="4102224"/>
          </a:xfrm>
        </p:spPr>
        <p:txBody>
          <a:bodyPr>
            <a:normAutofit/>
          </a:bodyPr>
          <a:lstStyle/>
          <a:p>
            <a:r>
              <a:rPr lang="ru-RU" dirty="0" smtClean="0"/>
              <a:t>«Столяр строительный»</a:t>
            </a:r>
          </a:p>
          <a:p>
            <a:pPr>
              <a:buNone/>
            </a:pPr>
            <a:endParaRPr lang="ru-RU" dirty="0" smtClean="0"/>
          </a:p>
          <a:p>
            <a:endParaRPr lang="ru-RU" dirty="0" smtClean="0"/>
          </a:p>
          <a:p>
            <a:pPr>
              <a:buNone/>
            </a:pPr>
            <a:endParaRPr lang="ru-RU" dirty="0"/>
          </a:p>
        </p:txBody>
      </p:sp>
      <p:pic>
        <p:nvPicPr>
          <p:cNvPr id="12" name="Рисунок 11" descr="DSC09318.jpg"/>
          <p:cNvPicPr>
            <a:picLocks noChangeAspect="1"/>
          </p:cNvPicPr>
          <p:nvPr/>
        </p:nvPicPr>
        <p:blipFill>
          <a:blip r:embed="rId2" cstate="print"/>
          <a:srcRect r="1673" b="6356"/>
          <a:stretch>
            <a:fillRect/>
          </a:stretch>
        </p:blipFill>
        <p:spPr>
          <a:xfrm>
            <a:off x="755576" y="2756924"/>
            <a:ext cx="3024336" cy="3840428"/>
          </a:xfrm>
          <a:prstGeom prst="rect">
            <a:avLst/>
          </a:prstGeom>
        </p:spPr>
      </p:pic>
      <p:pic>
        <p:nvPicPr>
          <p:cNvPr id="13" name="Рисунок 12" descr="столярная.JPG"/>
          <p:cNvPicPr>
            <a:picLocks noChangeAspect="1"/>
          </p:cNvPicPr>
          <p:nvPr/>
        </p:nvPicPr>
        <p:blipFill>
          <a:blip r:embed="rId3" cstate="print"/>
          <a:srcRect t="7220" r="11244"/>
          <a:stretch>
            <a:fillRect/>
          </a:stretch>
        </p:blipFill>
        <p:spPr>
          <a:xfrm>
            <a:off x="4553513" y="2708920"/>
            <a:ext cx="4266959" cy="297691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971600" y="116632"/>
            <a:ext cx="7772400" cy="864096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+mn-lt"/>
              </a:rPr>
              <a:t/>
            </a:r>
            <a:b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+mn-lt"/>
              </a:rPr>
            </a:br>
            <a:r>
              <a:rPr lang="en-US" b="1" dirty="0" smtClean="0">
                <a:solidFill>
                  <a:schemeClr val="accent1">
                    <a:lumMod val="75000"/>
                  </a:schemeClr>
                </a:solidFill>
                <a:latin typeface="+mn-lt"/>
              </a:rPr>
              <a:t/>
            </a:r>
            <a:br>
              <a:rPr lang="en-US" b="1" dirty="0" smtClean="0">
                <a:solidFill>
                  <a:schemeClr val="accent1">
                    <a:lumMod val="75000"/>
                  </a:schemeClr>
                </a:solidFill>
                <a:latin typeface="+mn-lt"/>
              </a:rPr>
            </a:br>
            <a:r>
              <a:rPr lang="en-US" b="1" dirty="0">
                <a:solidFill>
                  <a:schemeClr val="accent1">
                    <a:lumMod val="75000"/>
                  </a:schemeClr>
                </a:solidFill>
                <a:latin typeface="+mn-lt"/>
              </a:rPr>
              <a:t/>
            </a:r>
            <a:br>
              <a:rPr lang="en-US" b="1" dirty="0">
                <a:solidFill>
                  <a:schemeClr val="accent1">
                    <a:lumMod val="75000"/>
                  </a:schemeClr>
                </a:solidFill>
                <a:latin typeface="+mn-lt"/>
              </a:rPr>
            </a:b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+mn-lt"/>
              </a:rPr>
              <a:t>Спасибо за внимание!</a:t>
            </a:r>
            <a:endParaRPr lang="ru-RU" b="1" dirty="0">
              <a:solidFill>
                <a:schemeClr val="accent1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51520" y="5085184"/>
            <a:ext cx="18473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24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endParaRPr lang="ru-RU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7" name="Рисунок 6" descr="IMG_5898.JPG"/>
          <p:cNvPicPr>
            <a:picLocks noChangeAspect="1"/>
          </p:cNvPicPr>
          <p:nvPr/>
        </p:nvPicPr>
        <p:blipFill>
          <a:blip r:embed="rId2" cstate="print"/>
          <a:srcRect l="1626" t="17075"/>
          <a:stretch>
            <a:fillRect/>
          </a:stretch>
        </p:blipFill>
        <p:spPr>
          <a:xfrm>
            <a:off x="860241" y="1484784"/>
            <a:ext cx="7816215" cy="4392488"/>
          </a:xfrm>
          <a:prstGeom prst="rect">
            <a:avLst/>
          </a:prstGeom>
        </p:spPr>
      </p:pic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869160"/>
            <a:ext cx="8496944" cy="72008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</a:rPr>
              <a:t>Областное образовательное учреждение                                  «</a:t>
            </a:r>
            <a:r>
              <a:rPr lang="ru-RU" sz="2400" b="1" dirty="0" err="1" smtClean="0">
                <a:solidFill>
                  <a:schemeClr val="accent1">
                    <a:lumMod val="50000"/>
                  </a:schemeClr>
                </a:solidFill>
              </a:rPr>
              <a:t>Назийская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</a:rPr>
              <a:t> восьмилетняя общеобразовательная школа-интернат»</a:t>
            </a:r>
            <a:endParaRPr lang="ru-RU" sz="24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0" y="5733256"/>
            <a:ext cx="8748464" cy="792088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Приказ Ленинградского областного отдела народного образования </a:t>
            </a:r>
          </a:p>
          <a:p>
            <a:pPr algn="ctr"/>
            <a:r>
              <a:rPr lang="ru-RU" dirty="0" smtClean="0"/>
              <a:t>от 07 мая 1957 года № 127/а</a:t>
            </a:r>
            <a:endParaRPr lang="ru-RU" dirty="0"/>
          </a:p>
        </p:txBody>
      </p:sp>
      <p:pic>
        <p:nvPicPr>
          <p:cNvPr id="8" name="Рисунок 7" descr="z_4443d659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l="6995" t="7694" r="10064" b="7694"/>
          <a:stretch>
            <a:fillRect/>
          </a:stretch>
        </p:blipFill>
        <p:spPr>
          <a:xfrm>
            <a:off x="1533513" y="332656"/>
            <a:ext cx="6206839" cy="38834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869160"/>
            <a:ext cx="8496944" cy="93610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</a:rPr>
              <a:t>Областное образовательное учреждение                                                                      «</a:t>
            </a:r>
            <a:r>
              <a:rPr lang="ru-RU" sz="2400" b="1" dirty="0" err="1" smtClean="0">
                <a:solidFill>
                  <a:schemeClr val="accent1">
                    <a:lumMod val="50000"/>
                  </a:schemeClr>
                </a:solidFill>
              </a:rPr>
              <a:t>Назийская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</a:rPr>
              <a:t> специальная школа-интернат </a:t>
            </a:r>
            <a:br>
              <a:rPr lang="ru-RU" sz="2400" b="1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</a:rPr>
              <a:t>для детей с задержкой психического развития»</a:t>
            </a:r>
            <a:endParaRPr lang="ru-RU" sz="24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0" y="5877272"/>
            <a:ext cx="8748464" cy="648072"/>
          </a:xfrm>
        </p:spPr>
        <p:txBody>
          <a:bodyPr>
            <a:normAutofit/>
          </a:bodyPr>
          <a:lstStyle/>
          <a:p>
            <a:pPr algn="ctr"/>
            <a:r>
              <a:rPr lang="ru-RU" sz="1800" dirty="0" smtClean="0"/>
              <a:t>Приказ Кировского </a:t>
            </a:r>
            <a:r>
              <a:rPr lang="ru-RU" sz="1800" dirty="0" err="1" smtClean="0"/>
              <a:t>Гороно</a:t>
            </a:r>
            <a:r>
              <a:rPr lang="ru-RU" sz="1800" dirty="0" smtClean="0"/>
              <a:t> от 4 сентября 1987 года № 234</a:t>
            </a:r>
          </a:p>
        </p:txBody>
      </p:sp>
      <p:pic>
        <p:nvPicPr>
          <p:cNvPr id="10" name="Рисунок 9" descr="Фото1461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l="18834" t="29606" r="14772" b="15994"/>
          <a:stretch>
            <a:fillRect/>
          </a:stretch>
        </p:blipFill>
        <p:spPr>
          <a:xfrm>
            <a:off x="1586941" y="476672"/>
            <a:ext cx="5976664" cy="39604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08" y="4648200"/>
            <a:ext cx="8896180" cy="1445096"/>
          </a:xfrm>
        </p:spPr>
        <p:txBody>
          <a:bodyPr>
            <a:noAutofit/>
          </a:bodyPr>
          <a:lstStyle/>
          <a:p>
            <a:pPr algn="ctr"/>
            <a:r>
              <a:rPr lang="ru-RU" sz="1800" b="1" dirty="0" smtClean="0">
                <a:solidFill>
                  <a:schemeClr val="accent1">
                    <a:lumMod val="50000"/>
                  </a:schemeClr>
                </a:solidFill>
              </a:rPr>
              <a:t>Государственное образовательное учреждение Ленинградской области </a:t>
            </a:r>
            <a:br>
              <a:rPr lang="ru-RU" sz="1800" b="1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1800" b="1" dirty="0" smtClean="0">
                <a:solidFill>
                  <a:schemeClr val="accent1">
                    <a:lumMod val="50000"/>
                  </a:schemeClr>
                </a:solidFill>
              </a:rPr>
              <a:t>для детей, нуждающихся в психолого-педагогической и медико-социальной помощи, «Назийский центр социально-трудовой адаптации и профориентации»</a:t>
            </a:r>
            <a:endParaRPr lang="ru-RU" sz="18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44016" y="5877272"/>
            <a:ext cx="8748464" cy="648072"/>
          </a:xfrm>
        </p:spPr>
        <p:txBody>
          <a:bodyPr>
            <a:normAutofit/>
          </a:bodyPr>
          <a:lstStyle/>
          <a:p>
            <a:pPr algn="ctr"/>
            <a:r>
              <a:rPr lang="ru-RU" sz="1800" dirty="0" smtClean="0"/>
              <a:t>Распоряжение </a:t>
            </a:r>
            <a:r>
              <a:rPr lang="ru-RU" sz="1800" dirty="0" err="1" smtClean="0"/>
              <a:t>КОиПО</a:t>
            </a:r>
            <a:r>
              <a:rPr lang="ru-RU" sz="1800" dirty="0" smtClean="0"/>
              <a:t> ЛО  №133–р от 01 апреля 2008 года</a:t>
            </a:r>
          </a:p>
        </p:txBody>
      </p:sp>
      <p:pic>
        <p:nvPicPr>
          <p:cNvPr id="5" name="Рисунок 4" descr="DSCN0156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l="8435" t="15079" b="16067"/>
          <a:stretch>
            <a:fillRect/>
          </a:stretch>
        </p:blipFill>
        <p:spPr>
          <a:xfrm>
            <a:off x="505867" y="81214"/>
            <a:ext cx="8098581" cy="456698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274638"/>
            <a:ext cx="8075240" cy="1143000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>
                <a:solidFill>
                  <a:schemeClr val="accent1">
                    <a:lumMod val="75000"/>
                  </a:schemeClr>
                </a:solidFill>
                <a:latin typeface="+mn-lt"/>
              </a:rPr>
              <a:t>Сведения о </a:t>
            </a:r>
            <a:r>
              <a:rPr lang="ru-RU" sz="3600" b="1" dirty="0" smtClean="0">
                <a:solidFill>
                  <a:schemeClr val="accent1">
                    <a:lumMod val="75000"/>
                  </a:schemeClr>
                </a:solidFill>
                <a:latin typeface="+mn-lt"/>
              </a:rPr>
              <a:t>составе </a:t>
            </a:r>
            <a:br>
              <a:rPr lang="ru-RU" sz="3600" b="1" dirty="0" smtClean="0">
                <a:solidFill>
                  <a:schemeClr val="accent1">
                    <a:lumMod val="75000"/>
                  </a:schemeClr>
                </a:solidFill>
                <a:latin typeface="+mn-lt"/>
              </a:rPr>
            </a:br>
            <a:r>
              <a:rPr lang="ru-RU" sz="3600" b="1" dirty="0" smtClean="0">
                <a:solidFill>
                  <a:schemeClr val="accent1">
                    <a:lumMod val="75000"/>
                  </a:schemeClr>
                </a:solidFill>
                <a:latin typeface="+mn-lt"/>
              </a:rPr>
              <a:t>обучающихся</a:t>
            </a:r>
            <a:r>
              <a:rPr lang="ru-RU" sz="3600" b="1" dirty="0">
                <a:solidFill>
                  <a:schemeClr val="accent1">
                    <a:lumMod val="75000"/>
                  </a:schemeClr>
                </a:solidFill>
                <a:latin typeface="+mn-lt"/>
              </a:rPr>
              <a:t>, воспитанников</a:t>
            </a:r>
            <a:endParaRPr lang="ru-RU" sz="3600" dirty="0">
              <a:solidFill>
                <a:schemeClr val="accent1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251520" y="1628800"/>
            <a:ext cx="8532440" cy="4752553"/>
          </a:xfrm>
        </p:spPr>
        <p:txBody>
          <a:bodyPr>
            <a:normAutofit/>
          </a:bodyPr>
          <a:lstStyle/>
          <a:p>
            <a:pPr algn="l">
              <a:buFont typeface="Wingdings" pitchFamily="2" charset="2"/>
              <a:buChar char="Ø"/>
            </a:pPr>
            <a:r>
              <a:rPr lang="ru-RU" sz="2400" dirty="0" smtClean="0">
                <a:solidFill>
                  <a:schemeClr val="tx1"/>
                </a:solidFill>
              </a:rPr>
              <a:t>Всего обучающихся, воспитанников – 180 чел.</a:t>
            </a:r>
          </a:p>
          <a:p>
            <a:pPr algn="l">
              <a:buFont typeface="Wingdings" pitchFamily="2" charset="2"/>
              <a:buChar char="Ø"/>
            </a:pPr>
            <a:r>
              <a:rPr lang="ru-RU" sz="2400" dirty="0" smtClean="0">
                <a:solidFill>
                  <a:schemeClr val="tx1"/>
                </a:solidFill>
              </a:rPr>
              <a:t>Мальчиков – 120 чел.,  девочек – 60 чел.</a:t>
            </a:r>
          </a:p>
          <a:p>
            <a:pPr algn="l">
              <a:buFont typeface="Wingdings" pitchFamily="2" charset="2"/>
              <a:buChar char="Ø"/>
            </a:pPr>
            <a:r>
              <a:rPr lang="ru-RU" sz="2400" dirty="0" smtClean="0">
                <a:solidFill>
                  <a:schemeClr val="tx1"/>
                </a:solidFill>
              </a:rPr>
              <a:t>Начальная школа – 80 чел.</a:t>
            </a:r>
          </a:p>
          <a:p>
            <a:pPr algn="l">
              <a:buFont typeface="Wingdings" pitchFamily="2" charset="2"/>
              <a:buChar char="Ø"/>
            </a:pPr>
            <a:r>
              <a:rPr lang="ru-RU" sz="2400" dirty="0" smtClean="0">
                <a:solidFill>
                  <a:schemeClr val="tx1"/>
                </a:solidFill>
              </a:rPr>
              <a:t>Среднее звено – 100 чел.</a:t>
            </a:r>
          </a:p>
          <a:p>
            <a:pPr algn="l">
              <a:buFont typeface="Wingdings" pitchFamily="2" charset="2"/>
              <a:buChar char="Ø"/>
            </a:pPr>
            <a:r>
              <a:rPr lang="ru-RU" sz="2400" dirty="0">
                <a:solidFill>
                  <a:schemeClr val="tx1"/>
                </a:solidFill>
              </a:rPr>
              <a:t> </a:t>
            </a:r>
            <a:r>
              <a:rPr lang="ru-RU" sz="2400" dirty="0" smtClean="0">
                <a:solidFill>
                  <a:schemeClr val="tx1"/>
                </a:solidFill>
              </a:rPr>
              <a:t>Детей-сирот и детей, оставшихся без попечения родителей – 20 чел.</a:t>
            </a:r>
          </a:p>
          <a:p>
            <a:pPr algn="l">
              <a:buFont typeface="Wingdings" pitchFamily="2" charset="2"/>
              <a:buChar char="Ø"/>
            </a:pPr>
            <a:r>
              <a:rPr lang="ru-RU" sz="2400" dirty="0" smtClean="0">
                <a:solidFill>
                  <a:schemeClr val="tx1"/>
                </a:solidFill>
              </a:rPr>
              <a:t>Опекаемых – 19 чел.</a:t>
            </a:r>
          </a:p>
          <a:p>
            <a:pPr algn="l">
              <a:buFont typeface="Wingdings" pitchFamily="2" charset="2"/>
              <a:buChar char="Ø"/>
            </a:pPr>
            <a:r>
              <a:rPr lang="ru-RU" sz="2400" dirty="0">
                <a:solidFill>
                  <a:schemeClr val="tx1"/>
                </a:solidFill>
              </a:rPr>
              <a:t> </a:t>
            </a:r>
            <a:r>
              <a:rPr lang="ru-RU" sz="2400" dirty="0" smtClean="0">
                <a:solidFill>
                  <a:schemeClr val="tx1"/>
                </a:solidFill>
              </a:rPr>
              <a:t>Инвалидов – 9 чел.</a:t>
            </a:r>
          </a:p>
          <a:p>
            <a:pPr algn="l">
              <a:buFont typeface="Wingdings" pitchFamily="2" charset="2"/>
              <a:buChar char="Ø"/>
            </a:pPr>
            <a:r>
              <a:rPr lang="ru-RU" sz="2400" dirty="0" smtClean="0">
                <a:solidFill>
                  <a:schemeClr val="tx1"/>
                </a:solidFill>
              </a:rPr>
              <a:t>Детей, получающих образование в форме индивидуального обучения на дому – 6 чел. </a:t>
            </a:r>
          </a:p>
          <a:p>
            <a:pPr algn="l">
              <a:buFont typeface="Wingdings" pitchFamily="2" charset="2"/>
              <a:buChar char="Ø"/>
            </a:pP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274638"/>
            <a:ext cx="8075240" cy="1143000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>
                <a:solidFill>
                  <a:schemeClr val="accent1">
                    <a:lumMod val="75000"/>
                  </a:schemeClr>
                </a:solidFill>
                <a:latin typeface="+mn-lt"/>
              </a:rPr>
              <a:t>Сведения </a:t>
            </a:r>
            <a:r>
              <a:rPr lang="ru-RU" sz="3600" b="1" dirty="0" smtClean="0">
                <a:solidFill>
                  <a:schemeClr val="accent1">
                    <a:lumMod val="75000"/>
                  </a:schemeClr>
                </a:solidFill>
                <a:latin typeface="+mn-lt"/>
              </a:rPr>
              <a:t>                                                       о педагогическом составе</a:t>
            </a:r>
            <a:endParaRPr lang="ru-RU" sz="3600" dirty="0">
              <a:solidFill>
                <a:schemeClr val="accent1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251520" y="1412776"/>
            <a:ext cx="8532440" cy="4968577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400" dirty="0" smtClean="0">
                <a:solidFill>
                  <a:schemeClr val="tx1"/>
                </a:solidFill>
              </a:rPr>
              <a:t>Всего педагогов - 51</a:t>
            </a:r>
          </a:p>
          <a:p>
            <a:pPr algn="l">
              <a:buFont typeface="Wingdings" pitchFamily="2" charset="2"/>
              <a:buChar char="Ø"/>
            </a:pPr>
            <a:r>
              <a:rPr lang="ru-RU" sz="2400" dirty="0" smtClean="0">
                <a:solidFill>
                  <a:schemeClr val="tx1"/>
                </a:solidFill>
              </a:rPr>
              <a:t>Квалификация педагогических работников</a:t>
            </a:r>
          </a:p>
          <a:p>
            <a:pPr algn="l">
              <a:buNone/>
            </a:pPr>
            <a:r>
              <a:rPr lang="ru-RU" sz="2400" dirty="0" smtClean="0"/>
              <a:t>высшая кв.кат. – 26</a:t>
            </a:r>
          </a:p>
          <a:p>
            <a:pPr algn="l">
              <a:buNone/>
            </a:pPr>
            <a:r>
              <a:rPr lang="ru-RU" sz="2400" dirty="0" smtClean="0">
                <a:solidFill>
                  <a:schemeClr val="tx1"/>
                </a:solidFill>
              </a:rPr>
              <a:t>первая кв. кат.– 14</a:t>
            </a:r>
          </a:p>
          <a:p>
            <a:pPr algn="l">
              <a:buNone/>
            </a:pPr>
            <a:r>
              <a:rPr lang="ru-RU" sz="2400" dirty="0" smtClean="0"/>
              <a:t>соответствие  занимаемой должности- 11</a:t>
            </a:r>
            <a:endParaRPr lang="ru-RU" sz="2400" dirty="0" smtClean="0">
              <a:solidFill>
                <a:schemeClr val="tx1"/>
              </a:solidFill>
            </a:endParaRPr>
          </a:p>
          <a:p>
            <a:pPr algn="l">
              <a:buFont typeface="Wingdings" pitchFamily="2" charset="2"/>
              <a:buChar char="Ø"/>
            </a:pPr>
            <a:r>
              <a:rPr lang="ru-RU" sz="2400" dirty="0" smtClean="0">
                <a:solidFill>
                  <a:schemeClr val="tx1"/>
                </a:solidFill>
              </a:rPr>
              <a:t>Специализация в области коррекционной педагогики - 32</a:t>
            </a:r>
          </a:p>
          <a:p>
            <a:pPr algn="l">
              <a:buNone/>
            </a:pPr>
            <a:r>
              <a:rPr lang="ru-RU" sz="2400" dirty="0" smtClean="0"/>
              <a:t>Педагог-психолог – 3</a:t>
            </a:r>
          </a:p>
          <a:p>
            <a:pPr algn="l">
              <a:buNone/>
            </a:pPr>
            <a:r>
              <a:rPr lang="ru-RU" sz="2400" dirty="0" smtClean="0"/>
              <a:t>Олигофренопедагог – 7</a:t>
            </a:r>
          </a:p>
          <a:p>
            <a:pPr algn="l">
              <a:buNone/>
            </a:pPr>
            <a:r>
              <a:rPr lang="ru-RU" sz="2400" dirty="0" smtClean="0"/>
              <a:t>Специальный психолог – 15</a:t>
            </a:r>
          </a:p>
          <a:p>
            <a:pPr algn="l">
              <a:buNone/>
            </a:pPr>
            <a:r>
              <a:rPr lang="ru-RU" sz="2400" dirty="0" smtClean="0"/>
              <a:t>Логопед (тифлопедагог, сурдопедагог)– 5</a:t>
            </a:r>
          </a:p>
          <a:p>
            <a:pPr algn="l">
              <a:buNone/>
            </a:pPr>
            <a:r>
              <a:rPr lang="ru-RU" sz="2400" dirty="0" smtClean="0"/>
              <a:t>Социальный педагог - 2</a:t>
            </a:r>
          </a:p>
          <a:p>
            <a:pPr algn="l">
              <a:buNone/>
            </a:pPr>
            <a:endParaRPr lang="ru-RU" sz="2400" dirty="0" smtClean="0">
              <a:solidFill>
                <a:schemeClr val="tx1"/>
              </a:solidFill>
            </a:endParaRPr>
          </a:p>
          <a:p>
            <a:pPr algn="l">
              <a:buFont typeface="Wingdings" pitchFamily="2" charset="2"/>
              <a:buChar char="Ø"/>
            </a:pP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274638"/>
            <a:ext cx="8075240" cy="1143000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smtClean="0">
                <a:solidFill>
                  <a:schemeClr val="accent1">
                    <a:lumMod val="75000"/>
                  </a:schemeClr>
                </a:solidFill>
                <a:latin typeface="+mn-lt"/>
              </a:rPr>
              <a:t>Направления профессиональной переподготовки кадров</a:t>
            </a:r>
            <a:endParaRPr lang="ru-RU" sz="3600" dirty="0">
              <a:solidFill>
                <a:schemeClr val="accent1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251520" y="1412776"/>
            <a:ext cx="8532440" cy="4968577"/>
          </a:xfrm>
        </p:spPr>
        <p:txBody>
          <a:bodyPr>
            <a:normAutofit lnSpcReduction="10000"/>
          </a:bodyPr>
          <a:lstStyle/>
          <a:p>
            <a:pPr algn="l">
              <a:buNone/>
            </a:pPr>
            <a:r>
              <a:rPr lang="ru-RU" sz="2000" dirty="0" smtClean="0">
                <a:solidFill>
                  <a:schemeClr val="tx1"/>
                </a:solidFill>
              </a:rPr>
              <a:t>Прошли профессиональную переподготовку – 31 сотрудник</a:t>
            </a:r>
          </a:p>
          <a:p>
            <a:pPr algn="l">
              <a:buNone/>
            </a:pPr>
            <a:endParaRPr lang="ru-RU" sz="2000" dirty="0" smtClean="0">
              <a:solidFill>
                <a:schemeClr val="tx1"/>
              </a:solidFill>
            </a:endParaRPr>
          </a:p>
          <a:p>
            <a:pPr algn="l">
              <a:buFont typeface="Wingdings" pitchFamily="2" charset="2"/>
              <a:buChar char="Ø"/>
            </a:pPr>
            <a:r>
              <a:rPr lang="ru-RU" sz="2400" dirty="0" smtClean="0"/>
              <a:t>Практическая психология - 1</a:t>
            </a:r>
          </a:p>
          <a:p>
            <a:pPr algn="l">
              <a:buFont typeface="Wingdings" pitchFamily="2" charset="2"/>
              <a:buChar char="Ø"/>
            </a:pPr>
            <a:r>
              <a:rPr lang="ru-RU" sz="2400" dirty="0" smtClean="0">
                <a:solidFill>
                  <a:schemeClr val="tx1"/>
                </a:solidFill>
              </a:rPr>
              <a:t>Специальная психология в сфере специального (коррекционного) образования – 16</a:t>
            </a:r>
          </a:p>
          <a:p>
            <a:pPr algn="l">
              <a:buFont typeface="Wingdings" pitchFamily="2" charset="2"/>
              <a:buChar char="Ø"/>
            </a:pPr>
            <a:r>
              <a:rPr lang="ru-RU" sz="2400" dirty="0" smtClean="0"/>
              <a:t>Дополнительное образование –3</a:t>
            </a:r>
          </a:p>
          <a:p>
            <a:pPr algn="l">
              <a:buFont typeface="Wingdings" pitchFamily="2" charset="2"/>
              <a:buChar char="Ø"/>
            </a:pPr>
            <a:r>
              <a:rPr lang="ru-RU" sz="2400" dirty="0" smtClean="0">
                <a:solidFill>
                  <a:schemeClr val="tx1"/>
                </a:solidFill>
              </a:rPr>
              <a:t>Социальная педагогика –1</a:t>
            </a:r>
          </a:p>
          <a:p>
            <a:pPr algn="l">
              <a:buFont typeface="Wingdings" pitchFamily="2" charset="2"/>
              <a:buChar char="Ø"/>
            </a:pPr>
            <a:r>
              <a:rPr lang="ru-RU" sz="2400" dirty="0" smtClean="0"/>
              <a:t>Олигофренопедагогика – 1</a:t>
            </a:r>
          </a:p>
          <a:p>
            <a:pPr algn="l">
              <a:buFont typeface="Wingdings" pitchFamily="2" charset="2"/>
              <a:buChar char="Ø"/>
            </a:pPr>
            <a:r>
              <a:rPr lang="ru-RU" sz="2400" dirty="0" smtClean="0">
                <a:solidFill>
                  <a:schemeClr val="tx1"/>
                </a:solidFill>
              </a:rPr>
              <a:t>Менеджмент в образовании – 6</a:t>
            </a:r>
          </a:p>
          <a:p>
            <a:pPr algn="l">
              <a:buFont typeface="Wingdings" pitchFamily="2" charset="2"/>
              <a:buChar char="Ø"/>
            </a:pPr>
            <a:r>
              <a:rPr lang="ru-RU" sz="2400" dirty="0" smtClean="0"/>
              <a:t>Сурдопедагогика –1 </a:t>
            </a:r>
          </a:p>
          <a:p>
            <a:pPr algn="l">
              <a:buFont typeface="Wingdings" pitchFamily="2" charset="2"/>
              <a:buChar char="Ø"/>
            </a:pPr>
            <a:r>
              <a:rPr lang="ru-RU" sz="2400" dirty="0" smtClean="0"/>
              <a:t>Тифлопедагогика – 1</a:t>
            </a:r>
          </a:p>
          <a:p>
            <a:pPr algn="l">
              <a:buFont typeface="Wingdings" pitchFamily="2" charset="2"/>
              <a:buChar char="Ø"/>
            </a:pPr>
            <a:r>
              <a:rPr lang="ru-RU" sz="2400" dirty="0" smtClean="0">
                <a:solidFill>
                  <a:schemeClr val="tx1"/>
                </a:solidFill>
              </a:rPr>
              <a:t>История - 1</a:t>
            </a:r>
          </a:p>
          <a:p>
            <a:pPr algn="l">
              <a:buNone/>
            </a:pP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914400" y="0"/>
            <a:ext cx="7772400" cy="1196752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+mn-lt"/>
              </a:rPr>
              <a:t>РЕАЛИЗУЕМЫЕ ОБРАЗОВАТЕЛЬНЫЕ ПРОГРАММЫ</a:t>
            </a:r>
            <a:endParaRPr lang="ru-RU" sz="2800" b="1" dirty="0">
              <a:latin typeface="+mn-lt"/>
            </a:endParaRPr>
          </a:p>
        </p:txBody>
      </p:sp>
      <p:graphicFrame>
        <p:nvGraphicFramePr>
          <p:cNvPr id="11" name="Содержимое 10"/>
          <p:cNvGraphicFramePr>
            <a:graphicFrameLocks noGrp="1"/>
          </p:cNvGraphicFramePr>
          <p:nvPr>
            <p:ph sz="quarter" idx="1"/>
          </p:nvPr>
        </p:nvGraphicFramePr>
        <p:xfrm>
          <a:off x="179512" y="1196751"/>
          <a:ext cx="8784976" cy="5581341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09634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16024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800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1210292">
                <a:tc>
                  <a:txBody>
                    <a:bodyPr/>
                    <a:lstStyle/>
                    <a:p>
                      <a:r>
                        <a:rPr kumimoji="0" lang="ru-RU" b="1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Уровень образования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b="1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Образовательная программа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b="1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Численность обучающихся по реализуемой образовательной программе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b="1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Нормативные сроки обучения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11830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kumimoji="0" lang="ru-RU" b="0" i="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kumimoji="0" lang="ru-RU" b="0" i="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kumimoji="0" lang="ru-RU" b="0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Начальное общее образование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buFont typeface="Arial" pitchFamily="34" charset="0"/>
                        <a:buChar char="•"/>
                      </a:pPr>
                      <a:endParaRPr kumimoji="0" lang="ru-RU" b="0" i="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ru-RU" b="0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Адаптированная основная общеобразовательная программа ФГОС НОО ОВЗ для детей с ЗПР (Вариант 7.2)</a:t>
                      </a:r>
                    </a:p>
                    <a:p>
                      <a:pPr>
                        <a:lnSpc>
                          <a:spcPct val="100000"/>
                        </a:lnSpc>
                        <a:buFont typeface="Arial" pitchFamily="34" charset="0"/>
                        <a:buNone/>
                      </a:pPr>
                      <a:endParaRPr kumimoji="0" lang="ru-RU" b="0" i="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>
                        <a:lnSpc>
                          <a:spcPct val="100000"/>
                        </a:lnSpc>
                        <a:buFont typeface="Arial" pitchFamily="34" charset="0"/>
                        <a:buChar char="•"/>
                      </a:pPr>
                      <a:r>
                        <a:rPr kumimoji="0" lang="ru-RU" b="0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Адаптированная основная общеобразовательная программа ФГОС НОО</a:t>
                      </a:r>
                    </a:p>
                    <a:p>
                      <a:pPr>
                        <a:lnSpc>
                          <a:spcPct val="100000"/>
                        </a:lnSpc>
                        <a:buFont typeface="Arial" pitchFamily="34" charset="0"/>
                        <a:buNone/>
                      </a:pPr>
                      <a:r>
                        <a:rPr kumimoji="0" lang="ru-RU" b="0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ru-RU" dirty="0" smtClean="0"/>
                        <a:t>80 человек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ru-RU" dirty="0" smtClean="0"/>
                        <a:t>5 лет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914400" y="0"/>
            <a:ext cx="7772400" cy="1196752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/>
            </a:r>
            <a:br>
              <a:rPr lang="ru-RU" dirty="0" smtClean="0"/>
            </a:br>
            <a:r>
              <a:rPr lang="ru-RU" sz="3100" b="1" dirty="0" smtClean="0">
                <a:solidFill>
                  <a:schemeClr val="accent1">
                    <a:lumMod val="50000"/>
                  </a:schemeClr>
                </a:solidFill>
                <a:latin typeface="+mn-lt"/>
              </a:rPr>
              <a:t>РЕАЛИЗУЕМЫЕ ОБРАЗОВАТЕЛЬНЫЕ ПРОГРАММЫ</a:t>
            </a:r>
            <a:endParaRPr lang="ru-RU" sz="3600" b="1" dirty="0">
              <a:latin typeface="+mn-lt"/>
            </a:endParaRPr>
          </a:p>
        </p:txBody>
      </p:sp>
      <p:graphicFrame>
        <p:nvGraphicFramePr>
          <p:cNvPr id="11" name="Содержимое 10"/>
          <p:cNvGraphicFramePr>
            <a:graphicFrameLocks noGrp="1"/>
          </p:cNvGraphicFramePr>
          <p:nvPr>
            <p:ph sz="quarter" idx="1"/>
          </p:nvPr>
        </p:nvGraphicFramePr>
        <p:xfrm>
          <a:off x="179512" y="1410469"/>
          <a:ext cx="8784976" cy="5120640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19442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88032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16024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800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1460733">
                <a:tc>
                  <a:txBody>
                    <a:bodyPr/>
                    <a:lstStyle/>
                    <a:p>
                      <a:r>
                        <a:rPr kumimoji="0" lang="ru-RU" b="1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Уровень образования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b="1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Образовательная программа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b="1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Численность обучающихся по реализуемой образовательной программе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b="1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Нормативные сроки обучения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651835">
                <a:tc>
                  <a:txBody>
                    <a:bodyPr/>
                    <a:lstStyle/>
                    <a:p>
                      <a:endParaRPr kumimoji="0" lang="ru-RU" b="0" i="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kumimoji="0" lang="ru-RU" b="0" i="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ru-RU" b="0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Основное </a:t>
                      </a:r>
                    </a:p>
                    <a:p>
                      <a:r>
                        <a:rPr kumimoji="0" lang="ru-RU" b="0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общее образование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Font typeface="Arial" pitchFamily="34" charset="0"/>
                        <a:buChar char="•"/>
                      </a:pPr>
                      <a:r>
                        <a:rPr kumimoji="0" lang="ru-RU" b="0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Адаптированная основная общеобразовательная программа ФГОС ООО</a:t>
                      </a:r>
                    </a:p>
                    <a:p>
                      <a:endParaRPr kumimoji="0" lang="ru-RU" b="0" i="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kumimoji="0" lang="ru-RU" b="0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Адаптированная основная общеобразовательная программа основного общего образования </a:t>
                      </a:r>
                    </a:p>
                    <a:p>
                      <a:pPr lvl="1">
                        <a:buFont typeface="Wingdings" pitchFamily="2" charset="2"/>
                        <a:buChar char="ü"/>
                      </a:pPr>
                      <a:r>
                        <a:rPr kumimoji="0" lang="ru-RU" b="0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для детей с ЗПР</a:t>
                      </a:r>
                    </a:p>
                    <a:p>
                      <a:pPr lvl="1">
                        <a:buFont typeface="Wingdings" pitchFamily="2" charset="2"/>
                        <a:buChar char="ü"/>
                      </a:pPr>
                      <a:r>
                        <a:rPr kumimoji="0" lang="ru-RU" b="0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для</a:t>
                      </a:r>
                      <a:r>
                        <a:rPr kumimoji="0" lang="ru-RU" b="0" i="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детей с УО</a:t>
                      </a:r>
                      <a:endParaRPr kumimoji="0" lang="ru-RU" b="0" i="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100 человек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5 лет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праведливость">
  <a:themeElements>
    <a:clrScheme name="Другая 2">
      <a:dk1>
        <a:sysClr val="windowText" lastClr="000000"/>
      </a:dk1>
      <a:lt1>
        <a:sysClr val="window" lastClr="FFFFFF"/>
      </a:lt1>
      <a:dk2>
        <a:srgbClr val="B4ECFC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Справедливость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праведливость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871</TotalTime>
  <Words>436</Words>
  <Application>Microsoft Office PowerPoint</Application>
  <PresentationFormat>Экран (4:3)</PresentationFormat>
  <Paragraphs>109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Справедливость</vt:lpstr>
      <vt:lpstr>Государственное казенное общеобразовательное учреждение Ленинградской области  «Назийский центр социально- трудовой  адаптации и профориентации»</vt:lpstr>
      <vt:lpstr>Областное образовательное учреждение                                  «Назийская восьмилетняя общеобразовательная школа-интернат»</vt:lpstr>
      <vt:lpstr>Областное образовательное учреждение                                                                      «Назийская специальная школа-интернат  для детей с задержкой психического развития»</vt:lpstr>
      <vt:lpstr>Государственное образовательное учреждение Ленинградской области  для детей, нуждающихся в психолого-педагогической и медико-социальной помощи, «Назийский центр социально-трудовой адаптации и профориентации»</vt:lpstr>
      <vt:lpstr>Сведения о составе  обучающихся, воспитанников</vt:lpstr>
      <vt:lpstr>Сведения                                                        о педагогическом составе</vt:lpstr>
      <vt:lpstr>Направления профессиональной переподготовки кадров</vt:lpstr>
      <vt:lpstr> РЕАЛИЗУЕМЫЕ ОБРАЗОВАТЕЛЬНЫЕ ПРОГРАММЫ</vt:lpstr>
      <vt:lpstr> РЕАЛИЗУЕМЫЕ ОБРАЗОВАТЕЛЬНЫЕ ПРОГРАММЫ</vt:lpstr>
      <vt:lpstr> РЕАЛИЗУЕМЫЕ ОБРАЗОВАТЕЛЬНЫЕ ПРОГРАММЫ</vt:lpstr>
      <vt:lpstr>Дополнительное образование</vt:lpstr>
      <vt:lpstr>Реализация дополнительных                         общеразвивающих программ</vt:lpstr>
      <vt:lpstr>   Спасибо за внимание!</vt:lpstr>
    </vt:vector>
  </TitlesOfParts>
  <Company>назийский центр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Особенности методической деятельности при организации процесса обучения, воспитания, развития и социализации                    детей с ОВЗ разных категорий</dc:title>
  <dc:creator>школа</dc:creator>
  <cp:lastModifiedBy>Nancy</cp:lastModifiedBy>
  <cp:revision>98</cp:revision>
  <dcterms:created xsi:type="dcterms:W3CDTF">2017-04-03T10:10:40Z</dcterms:created>
  <dcterms:modified xsi:type="dcterms:W3CDTF">2017-04-24T08:34:19Z</dcterms:modified>
  <cp:contentStatus>Окончательное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arkAsFinal">
    <vt:bool>true</vt:bool>
  </property>
</Properties>
</file>