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90" r:id="rId3"/>
    <p:sldId id="291" r:id="rId4"/>
    <p:sldId id="292" r:id="rId5"/>
    <p:sldId id="288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94" r:id="rId16"/>
    <p:sldId id="295" r:id="rId17"/>
    <p:sldId id="284" r:id="rId18"/>
    <p:sldId id="285" r:id="rId19"/>
    <p:sldId id="286" r:id="rId20"/>
    <p:sldId id="296" r:id="rId21"/>
    <p:sldId id="298" r:id="rId22"/>
    <p:sldId id="299" r:id="rId23"/>
    <p:sldId id="300" r:id="rId24"/>
    <p:sldId id="301" r:id="rId25"/>
    <p:sldId id="302" r:id="rId26"/>
    <p:sldId id="303" r:id="rId27"/>
    <p:sldId id="304" r:id="rId28"/>
    <p:sldId id="305" r:id="rId29"/>
    <p:sldId id="306" r:id="rId30"/>
    <p:sldId id="307" r:id="rId31"/>
    <p:sldId id="308" r:id="rId32"/>
    <p:sldId id="309" r:id="rId33"/>
    <p:sldId id="297" r:id="rId3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8B61701-1C60-469F-830B-BB89B7261978}" type="datetimeFigureOut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3147EE65-D682-4742-ACB2-D012CE8616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677DD86-FD88-48FD-9A37-5BE88C1D8184}" type="datetimeFigureOut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80263CC-5D3E-42B3-A631-B331590521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02C38BE-8E16-4FD8-A92A-7BDABD5C32B7}" type="slidenum">
              <a:rPr lang="ru-RU" altLang="ru-RU"/>
              <a:pPr>
                <a:spcBef>
                  <a:spcPct val="0"/>
                </a:spcBef>
              </a:pPr>
              <a:t>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7CB394C-370F-48B6-8E67-B0DF71D4580C}" type="slidenum">
              <a:rPr lang="ru-RU" altLang="ru-RU"/>
              <a:pPr>
                <a:spcBef>
                  <a:spcPct val="0"/>
                </a:spcBef>
              </a:pPr>
              <a:t>15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CA8F4-187E-44B6-A726-E502DCB69C5D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F3C15-640B-4A47-9D14-D0C43EDFBB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230369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91BB8-F787-48C4-8939-BF3A3A7AE316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72ADE-0DD4-4214-842A-46A0F79A40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81442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55D37-0FC0-4946-960D-71D9AEECC271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863D3-4017-4479-870E-565609C716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092763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31FCA-8653-4503-81E9-9C21C9DCE74F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7F1D1-A84F-48FD-9E68-657E29D7C1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174106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5833D-4664-47AC-8F81-E2C4CEAB7D1B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66A6E-5517-46D9-8C1E-E78FD5C11D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41201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41BFF-8BC8-4DD4-9F7E-4FD0C0D537A5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07E8C-AFBF-4CC0-8E24-1AAB8CCE3D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75496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0C269-2FAF-4B9C-903C-C7E0D6E8114C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DCFF1-F571-4F63-86CD-7B388F9A51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70422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9F775-2AF2-417D-92EE-D6CFC5EC0043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5D8B8-9299-45FD-A5E7-68466B37E0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04383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40808-5C3F-48D3-800E-D9F285A77A4C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B7E83-A7E1-4D5E-93BC-824E30FB54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468531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F6455-D908-438A-8026-3AA80274629E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C260A-DC2C-4EC3-B489-F71F2B6557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50718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BA8FE-D180-48A7-AF5A-23FEA8979B93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428A1-007B-4DEB-84C1-3C82DA1579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98264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B37703-9929-4F02-80E4-795F7A2102F4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3F9E045-A137-4B9F-90DA-E3F6D78A0E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go.html?href=http://www.ucheba.ru/prof" TargetMode="External"/><Relationship Id="rId2" Type="http://schemas.openxmlformats.org/officeDocument/2006/relationships/hyperlink" Target="https://infourok.ru/go.html?href=http://www.ht.ru/pro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nfourok.ru/go.html?href=http://profvibor.ru/catalog/video/" TargetMode="External"/><Relationship Id="rId5" Type="http://schemas.openxmlformats.org/officeDocument/2006/relationships/hyperlink" Target="https://infourok.ru/go.html?href=http://www.acareer.ru/" TargetMode="External"/><Relationship Id="rId4" Type="http://schemas.openxmlformats.org/officeDocument/2006/relationships/hyperlink" Target="https://infourok.ru/go.html?href=http://www.vde.infobus.ru/dictionary.html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0" y="1500188"/>
            <a:ext cx="885825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Деятельность 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образовательного учреждения 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по профориентации и содействию 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в профессиональном самоопределении 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обучающихся с ОВЗ и инвалидов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Катамнестические данные 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36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8313" y="5157788"/>
            <a:ext cx="7715250" cy="1266825"/>
          </a:xfrm>
        </p:spPr>
        <p:txBody>
          <a:bodyPr rtlCol="0"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Торгашева Татьяна Владимировна,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з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аместитель директора по учебно-воспитательной работе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ГКОУ ЛО «Назийский центр социальной адаптации» 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Формы работы</a:t>
            </a:r>
          </a:p>
        </p:txBody>
      </p:sp>
      <p:sp>
        <p:nvSpPr>
          <p:cNvPr id="14339" name="Объект 1"/>
          <p:cNvSpPr>
            <a:spLocks noGrp="1"/>
          </p:cNvSpPr>
          <p:nvPr>
            <p:ph idx="1"/>
          </p:nvPr>
        </p:nvSpPr>
        <p:spPr>
          <a:xfrm>
            <a:off x="323850" y="1196975"/>
            <a:ext cx="8229600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400" smtClean="0"/>
              <a:t>Беседы, классные и библиотечные тематические часы, книжные  выставки</a:t>
            </a:r>
          </a:p>
        </p:txBody>
      </p:sp>
      <p:sp>
        <p:nvSpPr>
          <p:cNvPr id="14340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4600762-C36B-4B79-ABA0-4027E49BCE11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pic>
        <p:nvPicPr>
          <p:cNvPr id="11273" name="Picture 9" descr="http://centernaz.ucoz.ru/fotogr/prazdniki/9-05/DSCN499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9" t="14586" r="2698" b="9282"/>
          <a:stretch/>
        </p:blipFill>
        <p:spPr bwMode="auto">
          <a:xfrm>
            <a:off x="611560" y="2003470"/>
            <a:ext cx="7200800" cy="4259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Формы работы</a:t>
            </a:r>
          </a:p>
        </p:txBody>
      </p:sp>
      <p:sp>
        <p:nvSpPr>
          <p:cNvPr id="15363" name="Объект 1"/>
          <p:cNvSpPr>
            <a:spLocks noGrp="1"/>
          </p:cNvSpPr>
          <p:nvPr>
            <p:ph idx="1"/>
          </p:nvPr>
        </p:nvSpPr>
        <p:spPr>
          <a:xfrm>
            <a:off x="323850" y="1196975"/>
            <a:ext cx="8229600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400" smtClean="0"/>
              <a:t>Экскурсии на предприятия, встречи с представителями разных профессий </a:t>
            </a:r>
          </a:p>
        </p:txBody>
      </p:sp>
      <p:sp>
        <p:nvSpPr>
          <p:cNvPr id="15364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A98264-171B-4532-A69F-12159A1E72CF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pic>
        <p:nvPicPr>
          <p:cNvPr id="12294" name="Picture 6" descr="D:\Загрузки 2\IMG_93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186"/>
          <a:stretch>
            <a:fillRect/>
          </a:stretch>
        </p:blipFill>
        <p:spPr bwMode="auto">
          <a:xfrm>
            <a:off x="1069942" y="2000240"/>
            <a:ext cx="6502454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Формы работы</a:t>
            </a:r>
          </a:p>
        </p:txBody>
      </p:sp>
      <p:sp>
        <p:nvSpPr>
          <p:cNvPr id="1638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DF2A031-0278-4A0E-AA25-D35722E2C5D1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pic>
        <p:nvPicPr>
          <p:cNvPr id="13318" name="Picture 6" descr="http://centernaz.ucoz.ru/_pu/3/2285235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02" b="2042"/>
          <a:stretch/>
        </p:blipFill>
        <p:spPr bwMode="auto">
          <a:xfrm>
            <a:off x="683568" y="1124744"/>
            <a:ext cx="7182560" cy="5281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Формы работы</a:t>
            </a:r>
          </a:p>
        </p:txBody>
      </p:sp>
      <p:sp>
        <p:nvSpPr>
          <p:cNvPr id="17411" name="Объект 1"/>
          <p:cNvSpPr>
            <a:spLocks noGrp="1"/>
          </p:cNvSpPr>
          <p:nvPr>
            <p:ph idx="1"/>
          </p:nvPr>
        </p:nvSpPr>
        <p:spPr>
          <a:xfrm>
            <a:off x="323850" y="1196975"/>
            <a:ext cx="8229600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ru-RU" altLang="ru-RU" sz="2400" smtClean="0"/>
          </a:p>
        </p:txBody>
      </p:sp>
      <p:pic>
        <p:nvPicPr>
          <p:cNvPr id="48130" name="Picture 2" descr="http://centernaz.ucoz.ru/_pu/2/2774467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07" b="3706"/>
          <a:stretch/>
        </p:blipFill>
        <p:spPr bwMode="auto">
          <a:xfrm>
            <a:off x="357158" y="1500174"/>
            <a:ext cx="7927450" cy="460452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7413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9CF8B4B-C2C6-4CFD-9FD5-C98FACA8D32A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Формы работы</a:t>
            </a:r>
          </a:p>
        </p:txBody>
      </p:sp>
      <p:sp>
        <p:nvSpPr>
          <p:cNvPr id="18435" name="Объект 1"/>
          <p:cNvSpPr>
            <a:spLocks noGrp="1"/>
          </p:cNvSpPr>
          <p:nvPr>
            <p:ph idx="1"/>
          </p:nvPr>
        </p:nvSpPr>
        <p:spPr>
          <a:xfrm>
            <a:off x="323850" y="1196975"/>
            <a:ext cx="8229600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400" smtClean="0"/>
              <a:t>Информационные технологии в профессиональном самоопределении обучающихся, воспитанников</a:t>
            </a:r>
          </a:p>
        </p:txBody>
      </p:sp>
      <p:sp>
        <p:nvSpPr>
          <p:cNvPr id="18436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7849D1C-BA1F-485F-8385-69DE05A692EF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pic>
        <p:nvPicPr>
          <p:cNvPr id="15366" name="Picture 6" descr="https://4.downloader.disk.yandex.ru/preview/2d0f1c6438da8d80cfd0d486f87ec1f861c206b8b86c36579d4a17f4cf459c16/inf/vXszywF3exMLk4fjOcvl86ygdyM4jOJqNYEBYAfX_aBABxHHs8tT0P00pKfBzhloOZ74R80ast-jOIkgS-Y1aA%3D%3D?uid=0&amp;filename=IMG_0919.JPG&amp;disposition=inline&amp;hash=&amp;limit=0&amp;content_type=image%2Fjpeg&amp;tknv=v2&amp;size=1280x58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66"/>
          <a:stretch>
            <a:fillRect/>
          </a:stretch>
        </p:blipFill>
        <p:spPr bwMode="auto">
          <a:xfrm>
            <a:off x="785786" y="2071678"/>
            <a:ext cx="6786610" cy="4292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Формы работы</a:t>
            </a:r>
          </a:p>
        </p:txBody>
      </p:sp>
      <p:sp>
        <p:nvSpPr>
          <p:cNvPr id="19459" name="Объект 1"/>
          <p:cNvSpPr>
            <a:spLocks noGrp="1"/>
          </p:cNvSpPr>
          <p:nvPr>
            <p:ph idx="1"/>
          </p:nvPr>
        </p:nvSpPr>
        <p:spPr>
          <a:xfrm>
            <a:off x="323850" y="1196975"/>
            <a:ext cx="8229600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400" smtClean="0"/>
              <a:t>Допрофессиональное обучение, как компонент работы         по профориентации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altLang="ru-RU" sz="2400" smtClean="0"/>
              <a:t>«Вышивальщица машинной вышивки»</a:t>
            </a:r>
          </a:p>
        </p:txBody>
      </p:sp>
      <p:pic>
        <p:nvPicPr>
          <p:cNvPr id="36866" name="Picture 2" descr="G:\Семинар 19 апреля Профориентация\Фотографии Назийский\трудовое обучение девочки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971600" y="1894864"/>
            <a:ext cx="6622496" cy="416898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9461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E7AE6-9363-4463-BEE7-0D129C399DDC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Формы работы</a:t>
            </a:r>
          </a:p>
        </p:txBody>
      </p:sp>
      <p:sp>
        <p:nvSpPr>
          <p:cNvPr id="21507" name="Объект 1"/>
          <p:cNvSpPr>
            <a:spLocks noGrp="1"/>
          </p:cNvSpPr>
          <p:nvPr>
            <p:ph idx="1"/>
          </p:nvPr>
        </p:nvSpPr>
        <p:spPr>
          <a:xfrm>
            <a:off x="323850" y="1196975"/>
            <a:ext cx="8229600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ru-RU" altLang="ru-RU" sz="2400" smtClean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altLang="ru-RU" sz="2400" smtClean="0"/>
              <a:t>«Столяр строительный»</a:t>
            </a:r>
          </a:p>
        </p:txBody>
      </p:sp>
      <p:pic>
        <p:nvPicPr>
          <p:cNvPr id="37890" name="Picture 2" descr="G:\Семинар 19 апреля Профориентация\Фотографии Назийский\столярная мастерская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11560" y="1268760"/>
            <a:ext cx="7507326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1509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530646E-E967-4BC2-AB30-C43EC30DDADF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Формы работы</a:t>
            </a:r>
          </a:p>
        </p:txBody>
      </p:sp>
      <p:sp>
        <p:nvSpPr>
          <p:cNvPr id="22531" name="Объект 1"/>
          <p:cNvSpPr>
            <a:spLocks noGrp="1"/>
          </p:cNvSpPr>
          <p:nvPr>
            <p:ph idx="1"/>
          </p:nvPr>
        </p:nvSpPr>
        <p:spPr>
          <a:xfrm>
            <a:off x="323850" y="1196975"/>
            <a:ext cx="8229600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400" smtClean="0"/>
              <a:t>Мастер-классы, конкурсы профессионального мастерства</a:t>
            </a:r>
          </a:p>
        </p:txBody>
      </p:sp>
      <p:pic>
        <p:nvPicPr>
          <p:cNvPr id="38915" name="Picture 3" descr="D:\Загрузки 2\DSCN947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930"/>
          <a:stretch/>
        </p:blipFill>
        <p:spPr bwMode="auto">
          <a:xfrm>
            <a:off x="971600" y="1837944"/>
            <a:ext cx="6696744" cy="442339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2533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D2E67B9-587C-4F86-97A4-9C14E0656ECE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Формы работы</a:t>
            </a:r>
          </a:p>
        </p:txBody>
      </p:sp>
      <p:pic>
        <p:nvPicPr>
          <p:cNvPr id="39938" name="Picture 2" descr="D:\Загрузки 2\DSCN943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55" b="4668"/>
          <a:stretch/>
        </p:blipFill>
        <p:spPr bwMode="auto">
          <a:xfrm>
            <a:off x="539552" y="1315632"/>
            <a:ext cx="7416824" cy="493267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3556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5503770-688C-4BCC-94ED-0026B96ED954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Формы работы</a:t>
            </a:r>
          </a:p>
        </p:txBody>
      </p:sp>
      <p:sp>
        <p:nvSpPr>
          <p:cNvPr id="24579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CF56517-3293-4B6E-A57C-068CC84C2FBE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pic>
        <p:nvPicPr>
          <p:cNvPr id="20486" name="Picture 6" descr="http://centernaz.ucoz.ru/_pu/2/895686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709" r="451" b="2949"/>
          <a:stretch>
            <a:fillRect/>
          </a:stretch>
        </p:blipFill>
        <p:spPr bwMode="auto">
          <a:xfrm>
            <a:off x="642910" y="1214422"/>
            <a:ext cx="7286676" cy="5014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Программы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5" y="1571625"/>
          <a:ext cx="8229600" cy="398303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9331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964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618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</a:rPr>
                        <a:t>Название</a:t>
                      </a:r>
                    </a:p>
                  </a:txBody>
                  <a:tcPr marT="45679" marB="456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</a:rPr>
                        <a:t>Годы реализации</a:t>
                      </a:r>
                    </a:p>
                  </a:txBody>
                  <a:tcPr marT="45679" marB="45679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3223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Программа «Шаги в профессию»</a:t>
                      </a:r>
                    </a:p>
                  </a:txBody>
                  <a:tcPr marT="45679" marB="45679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2009 – 2014 </a:t>
                      </a:r>
                      <a:endParaRPr lang="ru-RU" sz="18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9" marB="45679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10554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Программа</a:t>
                      </a:r>
                      <a:r>
                        <a:rPr lang="ru-RU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профессиональной ориентации и самоопределению обучающихся и воспитанников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«Мой выбор»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79" marB="45679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2014 – 2015 </a:t>
                      </a:r>
                      <a:endParaRPr lang="ru-RU" sz="18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9" marB="45679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63076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Программа психолого-педагогического сопровождения профессионального самоопределения учащихся 5 – 9 классов.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Программа «Профессии, которые я выбираю»</a:t>
                      </a:r>
                    </a:p>
                  </a:txBody>
                  <a:tcPr marT="45679" marB="4567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2015 – 2019</a:t>
                      </a:r>
                    </a:p>
                    <a:p>
                      <a:pPr marL="0" indent="0" algn="ctr">
                        <a:buFont typeface="+mj-lt"/>
                        <a:buNone/>
                      </a:pP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9" marB="45679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164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C4FCBCC-1E4F-49C1-9081-0C3030EE91E1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Формы работы</a:t>
            </a:r>
          </a:p>
        </p:txBody>
      </p:sp>
      <p:sp>
        <p:nvSpPr>
          <p:cNvPr id="24579" name="Объект 1"/>
          <p:cNvSpPr>
            <a:spLocks noGrp="1"/>
          </p:cNvSpPr>
          <p:nvPr>
            <p:ph idx="1"/>
          </p:nvPr>
        </p:nvSpPr>
        <p:spPr>
          <a:xfrm>
            <a:off x="323850" y="1196975"/>
            <a:ext cx="8229600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2400" dirty="0"/>
              <a:t>Ресурсы сети Интернет в организации профориентационной </a:t>
            </a:r>
            <a:r>
              <a:rPr lang="ru-RU" sz="2400" dirty="0" smtClean="0"/>
              <a:t>работы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ru-RU" sz="2400" dirty="0" smtClean="0"/>
          </a:p>
          <a:p>
            <a:pPr marL="457200" indent="-457200">
              <a:buFont typeface="Arial" panose="020B0604020202020204" pitchFamily="34" charset="0"/>
              <a:buAutoNum type="arabicPeriod"/>
              <a:defRPr/>
            </a:pPr>
            <a:r>
              <a:rPr lang="ru-RU" sz="2000" i="1" dirty="0" smtClean="0"/>
              <a:t>«</a:t>
            </a:r>
            <a:r>
              <a:rPr lang="ru-RU" sz="2000" i="1" dirty="0"/>
              <a:t>Профориентация: кем стать?»</a:t>
            </a:r>
            <a:r>
              <a:rPr lang="ru-RU" sz="2000" dirty="0"/>
              <a:t> - </a:t>
            </a:r>
            <a:r>
              <a:rPr lang="en-US" sz="2000" u="sng" dirty="0" smtClean="0">
                <a:hlinkClick r:id="rId2"/>
              </a:rPr>
              <a:t>www.ht.ru/prof</a:t>
            </a:r>
            <a:endParaRPr lang="ru-RU" sz="2000" u="sng" dirty="0" smtClean="0"/>
          </a:p>
          <a:p>
            <a:pPr marL="457200" indent="-457200">
              <a:buFont typeface="Arial" panose="020B0604020202020204" pitchFamily="34" charset="0"/>
              <a:buAutoNum type="arabicPeriod"/>
              <a:defRPr/>
            </a:pPr>
            <a:r>
              <a:rPr lang="ru-RU" sz="2000" i="1" dirty="0"/>
              <a:t>«Профессии»</a:t>
            </a:r>
            <a:r>
              <a:rPr lang="ru-RU" sz="2000" dirty="0"/>
              <a:t> - </a:t>
            </a:r>
            <a:r>
              <a:rPr lang="en-US" sz="2000" u="sng" dirty="0" smtClean="0">
                <a:hlinkClick r:id="rId3"/>
              </a:rPr>
              <a:t>www.ucheba.ru/prof</a:t>
            </a:r>
            <a:endParaRPr lang="ru-RU" sz="2000" u="sng" dirty="0" smtClean="0"/>
          </a:p>
          <a:p>
            <a:pPr marL="457200" indent="-457200">
              <a:buFont typeface="Arial" panose="020B0604020202020204" pitchFamily="34" charset="0"/>
              <a:buAutoNum type="arabicPeriod"/>
              <a:defRPr/>
            </a:pPr>
            <a:r>
              <a:rPr lang="ru-RU" sz="2000" i="1" dirty="0"/>
              <a:t>«Краткий словарь новых профессий»</a:t>
            </a:r>
            <a:r>
              <a:rPr lang="ru-RU" sz="2000" dirty="0"/>
              <a:t> - </a:t>
            </a:r>
            <a:r>
              <a:rPr lang="ru-RU" sz="2000" u="sng" dirty="0" smtClean="0">
                <a:hlinkClick r:id="rId4"/>
              </a:rPr>
              <a:t>www.vde.infobus.ru/dictionary.html</a:t>
            </a:r>
            <a:endParaRPr lang="ru-RU" sz="2000" u="sng" dirty="0" smtClean="0"/>
          </a:p>
          <a:p>
            <a:pPr marL="457200" indent="-457200">
              <a:buFont typeface="Arial" panose="020B0604020202020204" pitchFamily="34" charset="0"/>
              <a:buAutoNum type="arabicPeriod"/>
              <a:defRPr/>
            </a:pPr>
            <a:r>
              <a:rPr lang="ru-RU" sz="2000" i="1" dirty="0"/>
              <a:t>«Профориентация, образование, занятость»</a:t>
            </a:r>
            <a:r>
              <a:rPr lang="ru-RU" sz="2000" dirty="0"/>
              <a:t> - </a:t>
            </a:r>
            <a:r>
              <a:rPr lang="en-US" sz="2000" u="sng" dirty="0" smtClean="0">
                <a:hlinkClick r:id="rId5"/>
              </a:rPr>
              <a:t>www.acareer.ru</a:t>
            </a:r>
            <a:endParaRPr lang="ru-RU" sz="2000" u="sng" dirty="0" smtClean="0"/>
          </a:p>
          <a:p>
            <a:pPr marL="457200" indent="-457200">
              <a:buFont typeface="Arial" panose="020B0604020202020204" pitchFamily="34" charset="0"/>
              <a:buAutoNum type="arabicPeriod"/>
              <a:defRPr/>
            </a:pPr>
            <a:r>
              <a:rPr lang="ru-RU" sz="2000" i="1" dirty="0"/>
              <a:t>«Электронный музей профессий»</a:t>
            </a:r>
            <a:r>
              <a:rPr lang="ru-RU" sz="2000" dirty="0"/>
              <a:t> - </a:t>
            </a:r>
            <a:r>
              <a:rPr lang="ru-RU" sz="2000" dirty="0">
                <a:hlinkClick r:id="rId6"/>
              </a:rPr>
              <a:t>http://profvibor.ru/catalog/video/</a:t>
            </a:r>
            <a:endParaRPr lang="ru-RU" altLang="ru-RU" sz="2000" dirty="0" smtClean="0"/>
          </a:p>
        </p:txBody>
      </p:sp>
      <p:sp>
        <p:nvSpPr>
          <p:cNvPr id="25604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18DB1E6-82ED-4D07-82BE-0DD172BAA344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Выбор профессии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2005 – 2016 г.г.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5" y="3000375"/>
          <a:ext cx="8229600" cy="109696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144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02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85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287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001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1800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Кол-во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выпускников</a:t>
                      </a:r>
                    </a:p>
                  </a:txBody>
                  <a:tcPr marT="45656" marB="456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17</a:t>
                      </a:r>
                      <a:endParaRPr lang="ru-RU" sz="2000" dirty="0"/>
                    </a:p>
                  </a:txBody>
                  <a:tcPr marT="45656" marB="456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13</a:t>
                      </a:r>
                      <a:endParaRPr lang="ru-RU" sz="2000" dirty="0"/>
                    </a:p>
                  </a:txBody>
                  <a:tcPr marT="45656" marB="456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12</a:t>
                      </a:r>
                      <a:endParaRPr lang="ru-RU" sz="2000" dirty="0"/>
                    </a:p>
                  </a:txBody>
                  <a:tcPr marT="45656" marB="456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6</a:t>
                      </a:r>
                      <a:endParaRPr lang="ru-RU" sz="2000" dirty="0"/>
                    </a:p>
                  </a:txBody>
                  <a:tcPr marT="45656" marB="45656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895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Профессии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56" marB="45656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Электрогазосварщик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56" marB="45656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Повар-кондитер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Парикмахер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56" marB="45656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Повар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56" marB="45656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Маляр-штукатур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Судостроитель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56" marB="45656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142875" y="4643438"/>
          <a:ext cx="8229600" cy="158432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144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02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85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289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1788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Кол-во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выпускников</a:t>
                      </a:r>
                    </a:p>
                  </a:txBody>
                  <a:tcPr marT="45614" marB="45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5</a:t>
                      </a:r>
                      <a:endParaRPr lang="ru-RU" sz="2000" dirty="0"/>
                    </a:p>
                  </a:txBody>
                  <a:tcPr marT="45614" marB="45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4</a:t>
                      </a:r>
                      <a:endParaRPr lang="ru-RU" sz="2000" dirty="0"/>
                    </a:p>
                  </a:txBody>
                  <a:tcPr marT="45614" marB="45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</a:t>
                      </a:r>
                      <a:endParaRPr lang="ru-RU" sz="2000" dirty="0"/>
                    </a:p>
                  </a:txBody>
                  <a:tcPr marT="45614" marB="45614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6441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Профессии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14" marB="45614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Отделочник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14" marB="45614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Менеджер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Повар-технолог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14" marB="45614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Столяр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Мастер по лесному хозяйству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Лаборант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</a:t>
                      </a:r>
                      <a:r>
                        <a:rPr lang="ru-RU" sz="1600" u="sng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0 класс</a:t>
                      </a:r>
                    </a:p>
                  </a:txBody>
                  <a:tcPr marT="45614" marB="45614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142875" y="1571625"/>
          <a:ext cx="8229600" cy="92868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144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1515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18159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Кол-во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выпускников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57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052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Профессии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Автомеханик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675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5F8E2F1-58F4-4D4E-9E99-F0D7D933B2BE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Выбор профессии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2005 – 2016 г.г.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5" y="1571625"/>
          <a:ext cx="8229600" cy="329247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144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1515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1826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Кол-во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выпускников</a:t>
                      </a:r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</a:t>
                      </a:r>
                      <a:endParaRPr lang="ru-RU" sz="2000" dirty="0"/>
                    </a:p>
                  </a:txBody>
                  <a:tcPr marT="45729" marB="45729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74215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Профессии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Слесарь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Секретарь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Столяр-реставратор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Столяр-плотник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Эколог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Судоводитель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Оператор ж/</a:t>
                      </a:r>
                      <a:r>
                        <a:rPr lang="ru-RU" sz="16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д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станции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Машинист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Помощник машиниста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Мастер строительного производства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Воспитатель ДОУ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729" marB="45729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7662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9DAF1A5-930E-4477-8FED-13901EFFF8A3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Выбор профессии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2005 – 2016 г.г.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5" y="1571625"/>
          <a:ext cx="8229600" cy="377983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144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575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6575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820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Кол-во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выпускников</a:t>
                      </a:r>
                    </a:p>
                  </a:txBody>
                  <a:tcPr marT="45724" marB="45724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 marT="45724" marB="45724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6163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Профессии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Социальный работник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Закройщик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Плотник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Сборщик корпусной мебели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Лаборант-эколог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Сметчик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Программист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Бармен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Технолог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Мебельщик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Фармацевт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Монтажник</a:t>
                      </a:r>
                    </a:p>
                    <a:p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Водитель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Банковское дело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Монтер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Механизатор широкого профиля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Земельно-имущественные отношения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Лесничий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Ландшафтный дизайнер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Менеджер городского хозяйства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Рыбовод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Библиотечное дело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Хозяйка усадьбы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8688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84D2F45-FB8F-4AD5-9E1B-9ED8198C13BE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Выбор учреждения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2005 – 2016 г.г.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5" y="1571625"/>
          <a:ext cx="8229600" cy="47513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717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6578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620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Специальность</a:t>
                      </a:r>
                      <a:endParaRPr lang="ru-RU" sz="200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Наименование учреждения</a:t>
                      </a:r>
                      <a:r>
                        <a:rPr lang="ru-RU" sz="2000" baseline="0" dirty="0" smtClean="0"/>
                        <a:t> профобразования</a:t>
                      </a:r>
                      <a:endParaRPr lang="ru-RU" sz="2000" dirty="0"/>
                    </a:p>
                  </a:txBody>
                  <a:tcPr marT="45707" marB="4570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291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Отделочник</a:t>
                      </a:r>
                    </a:p>
                    <a:p>
                      <a:pPr algn="ctr"/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Строительно-индустриальный лицей № 50, г. Санкт-Петербург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ГБПОУ ЛО «Волховский алюминиевый колледж»</a:t>
                      </a:r>
                    </a:p>
                  </a:txBody>
                  <a:tcPr marT="45707" marB="4570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08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Столяр-плотник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ПУ № 29, г. Волхов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«</a:t>
                      </a:r>
                      <a:r>
                        <a:rPr lang="ru-RU" sz="1600" baseline="0" dirty="0" err="1" smtClean="0"/>
                        <a:t>Купчинский</a:t>
                      </a:r>
                      <a:r>
                        <a:rPr lang="ru-RU" sz="1600" baseline="0" dirty="0" smtClean="0"/>
                        <a:t> лицей», г. Санкт-Петербург</a:t>
                      </a:r>
                    </a:p>
                  </a:txBody>
                  <a:tcPr marT="45707" marB="4570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291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Столяр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«</a:t>
                      </a:r>
                      <a:r>
                        <a:rPr lang="ru-RU" sz="1600" baseline="0" dirty="0" err="1" smtClean="0"/>
                        <a:t>Купчинский</a:t>
                      </a:r>
                      <a:r>
                        <a:rPr lang="ru-RU" sz="1600" baseline="0" dirty="0" smtClean="0"/>
                        <a:t> лицей», г. Санкт-Петербург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ГБОУ СПО ЛО «Кировский политехнический техникум»,  г. Кировск</a:t>
                      </a:r>
                    </a:p>
                  </a:txBody>
                  <a:tcPr marT="45707" marB="45707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9323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Столяр-реставратор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4" marB="45674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«</a:t>
                      </a:r>
                      <a:r>
                        <a:rPr lang="ru-RU" sz="1600" baseline="0" dirty="0" err="1" smtClean="0"/>
                        <a:t>Купчинский</a:t>
                      </a:r>
                      <a:r>
                        <a:rPr lang="ru-RU" sz="1600" baseline="0" dirty="0" smtClean="0"/>
                        <a:t> лицей», г. Санкт-Петербург</a:t>
                      </a:r>
                    </a:p>
                  </a:txBody>
                  <a:tcPr marT="45674" marB="45674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1416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Сборщик корпусной мебели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9" marB="45679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«</a:t>
                      </a:r>
                      <a:r>
                        <a:rPr lang="ru-RU" sz="1600" baseline="0" dirty="0" err="1" smtClean="0"/>
                        <a:t>Купчинский</a:t>
                      </a:r>
                      <a:r>
                        <a:rPr lang="ru-RU" sz="1600" baseline="0" dirty="0" smtClean="0"/>
                        <a:t> лицей», г. Санкт-Петербург</a:t>
                      </a:r>
                    </a:p>
                  </a:txBody>
                  <a:tcPr marT="45679" marB="45679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2286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Закройщик</a:t>
                      </a:r>
                    </a:p>
                  </a:txBody>
                  <a:tcPr marT="45679" marB="45679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Санкт-Петербургский лицей моды, г. Санкт-Петербург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ГОУ НПО «Профессиональный лицей технологии и дизайна», г. Санкт-Петербург</a:t>
                      </a:r>
                    </a:p>
                  </a:txBody>
                  <a:tcPr marT="45679" marB="45679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9725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5760FE2-F33C-42A2-8938-97419E3E10E9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24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Выбор учреждения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2005 – 2016 г.г.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5" y="1571625"/>
          <a:ext cx="8229600" cy="463232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003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292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611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Специальность</a:t>
                      </a:r>
                      <a:endParaRPr lang="ru-RU" sz="200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1" marB="4567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Наименование учреждения</a:t>
                      </a:r>
                      <a:r>
                        <a:rPr lang="ru-RU" sz="2000" baseline="0" dirty="0" smtClean="0"/>
                        <a:t> профобразования</a:t>
                      </a:r>
                      <a:endParaRPr lang="ru-RU" sz="2000" dirty="0"/>
                    </a:p>
                  </a:txBody>
                  <a:tcPr marT="45671" marB="45671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3621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Автомеханик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1" marB="45671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600" dirty="0" smtClean="0"/>
                        <a:t>ПУ №</a:t>
                      </a:r>
                      <a:r>
                        <a:rPr lang="ru-RU" sz="1600" baseline="0" dirty="0" smtClean="0"/>
                        <a:t> 23, г. Кировск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aseline="0" dirty="0" smtClean="0"/>
                        <a:t>Лицей № 6, г. Отрадное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aseline="0" dirty="0" smtClean="0"/>
                        <a:t>ГБОУ СПО ЛО «Техникум водного транспорта», 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1600" baseline="0" dirty="0" smtClean="0"/>
                        <a:t>        г. Шлиссельбург</a:t>
                      </a:r>
                    </a:p>
                    <a:p>
                      <a:pPr marL="342900" indent="-342900">
                        <a:buAutoNum type="arabicPeriod" startAt="4"/>
                      </a:pPr>
                      <a:r>
                        <a:rPr lang="ru-RU" sz="1600" baseline="0" dirty="0" smtClean="0"/>
                        <a:t>Лицей водного транспорта, г. Отрадное</a:t>
                      </a:r>
                    </a:p>
                    <a:p>
                      <a:pPr marL="342900" indent="-342900">
                        <a:buAutoNum type="arabicPeriod" startAt="4"/>
                      </a:pPr>
                      <a:r>
                        <a:rPr lang="ru-RU" sz="1600" baseline="0" dirty="0" smtClean="0"/>
                        <a:t>ПУ № 29, г. Волхов</a:t>
                      </a:r>
                    </a:p>
                    <a:p>
                      <a:pPr marL="342900" indent="-342900">
                        <a:buAutoNum type="arabicPeriod" startAt="4"/>
                      </a:pPr>
                      <a:r>
                        <a:rPr lang="ru-RU" sz="1600" baseline="0" dirty="0" smtClean="0"/>
                        <a:t>ПУ № 30, г. Санкт-Петербург</a:t>
                      </a:r>
                    </a:p>
                    <a:p>
                      <a:pPr marL="342900" indent="-342900">
                        <a:buAutoNum type="arabicPeriod" startAt="4"/>
                      </a:pPr>
                      <a:r>
                        <a:rPr lang="ru-RU" sz="1600" baseline="0" dirty="0" smtClean="0"/>
                        <a:t>Строительно-индустриальный лицей № 50, г. Санкт-Петербург</a:t>
                      </a:r>
                    </a:p>
                    <a:p>
                      <a:pPr marL="342900" indent="-342900">
                        <a:buAutoNum type="arabicPeriod" startAt="4"/>
                      </a:pPr>
                      <a:r>
                        <a:rPr lang="ru-RU" sz="1600" baseline="0" dirty="0" smtClean="0"/>
                        <a:t>ПУ № 28, г. Всеволожск</a:t>
                      </a:r>
                    </a:p>
                    <a:p>
                      <a:pPr marL="342900" indent="-342900">
                        <a:buAutoNum type="arabicPeriod" startAt="4"/>
                      </a:pPr>
                      <a:r>
                        <a:rPr lang="ru-RU" sz="1600" baseline="0" dirty="0" smtClean="0"/>
                        <a:t>ГБОУ СПО ЛО «Кировский политехнический техникум»,  г. Кировск</a:t>
                      </a:r>
                    </a:p>
                    <a:p>
                      <a:pPr marL="342900" indent="-342900">
                        <a:buAutoNum type="arabicPeriod" startAt="4"/>
                      </a:pPr>
                      <a:r>
                        <a:rPr lang="ru-RU" sz="1600" baseline="0" dirty="0" smtClean="0"/>
                        <a:t>Лицей № 116, г.Санкт-Петербург</a:t>
                      </a:r>
                    </a:p>
                    <a:p>
                      <a:pPr marL="342900" indent="-342900">
                        <a:buAutoNum type="arabicPeriod" startAt="4"/>
                      </a:pPr>
                      <a:r>
                        <a:rPr lang="ru-RU" sz="1600" baseline="0" dirty="0" smtClean="0"/>
                        <a:t>ГБПОУ ЛО «Волховский алюминиевый колледж»</a:t>
                      </a:r>
                    </a:p>
                    <a:p>
                      <a:pPr marL="342900" indent="-342900">
                        <a:buAutoNum type="arabicPeriod" startAt="4"/>
                      </a:pPr>
                      <a:r>
                        <a:rPr lang="ru-RU" sz="1600" baseline="0" dirty="0" smtClean="0"/>
                        <a:t>ГБОУ СПО ЛО «Мичуринский аграрный техникум»</a:t>
                      </a:r>
                    </a:p>
                    <a:p>
                      <a:pPr marL="342900" indent="-342900">
                        <a:buAutoNum type="arabicPeriod" startAt="4"/>
                      </a:pPr>
                      <a:r>
                        <a:rPr lang="ru-RU" sz="1600" baseline="0" dirty="0" smtClean="0"/>
                        <a:t>СПб ГБПОУ «Автотранспортный и </a:t>
                      </a:r>
                      <a:r>
                        <a:rPr lang="ru-RU" sz="1600" baseline="0" dirty="0" err="1" smtClean="0"/>
                        <a:t>электромеханичечкий</a:t>
                      </a:r>
                      <a:r>
                        <a:rPr lang="ru-RU" sz="1600" baseline="0" dirty="0" smtClean="0"/>
                        <a:t> колледж»</a:t>
                      </a:r>
                    </a:p>
                  </a:txBody>
                  <a:tcPr marT="45671" marB="4567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0734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1BAB53F-92AF-41A9-9A1B-D7310E5D4F12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25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Выбор учреждения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2005 – 2016 г.г.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5" y="1571625"/>
          <a:ext cx="8229600" cy="44338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717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6578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Специальность</a:t>
                      </a:r>
                      <a:endParaRPr lang="ru-RU" sz="200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Наименование учреждения</a:t>
                      </a:r>
                      <a:r>
                        <a:rPr lang="ru-RU" sz="2000" baseline="0" dirty="0" smtClean="0"/>
                        <a:t> профобразования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1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Электрогазосварщик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600" baseline="0" dirty="0" smtClean="0"/>
                        <a:t>ПУ № 23, г. Кировск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aseline="0" dirty="0" smtClean="0"/>
                        <a:t>Лицей № 6, г. Отрадное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1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Газосварщик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ГБОУ СПО ЛО «Кировский политехнический техникум»,  г. Кировск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1063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Сварщик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Лицей водного транспорта, г. Отрадное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ПУ № 29, г. Волхов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Строительно-индустриальный лицей № 50, г. Санкт-Петербург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Морской лицей, г. Отрадное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911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Машинист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Колледж метрополитена , г. Санкт-Петербург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Железнодорожный колледж, г. Санкт-Петербург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10533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Помощник машиниста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Лицей железнодорожного транспорта, г. Санкт-Петербург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11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Водитель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ГБОУ СПО «Пожарно-спасательный колледж» г. Санкт-Петербург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31773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F492412-66EE-45E4-BA7D-C11D6FAED6B3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26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Выбор учреждения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2005 – 2016 г.г.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5" y="1571625"/>
          <a:ext cx="8229600" cy="434181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717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6578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617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Специальность</a:t>
                      </a:r>
                      <a:endParaRPr lang="ru-RU" sz="200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Наименование учреждения</a:t>
                      </a:r>
                      <a:r>
                        <a:rPr lang="ru-RU" sz="2000" baseline="0" dirty="0" smtClean="0"/>
                        <a:t> профобразования</a:t>
                      </a:r>
                      <a:endParaRPr lang="ru-RU" sz="2000" dirty="0"/>
                    </a:p>
                  </a:txBody>
                  <a:tcPr marT="45691" marB="45691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671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Повар-кондитер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91" marB="45691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600" baseline="0" dirty="0" smtClean="0"/>
                        <a:t>ПУ № 70,г. Санкт-Петербург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aseline="0" dirty="0" smtClean="0"/>
                        <a:t>Лицей, г. Луга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Строительно-индустриальный лицей № 50, г. Санкт-Петербург</a:t>
                      </a:r>
                    </a:p>
                  </a:txBody>
                  <a:tcPr marT="45691" marB="4569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1054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Повар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91" marB="45691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ПУ № 1, г. Волхов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aseline="0" dirty="0" smtClean="0"/>
                        <a:t>ГБОУ СПО ЛО «Техникум водного транспорта», 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1600" baseline="0" dirty="0" smtClean="0"/>
                        <a:t>        г. Шлиссельбург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ru-RU" sz="1600" baseline="0" dirty="0" smtClean="0"/>
                        <a:t>Лицей водного транспорта, г. Отрадное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ru-RU" sz="1600" baseline="0" dirty="0" smtClean="0"/>
                        <a:t>Лицей № 26, г. Шлиссельбург</a:t>
                      </a:r>
                    </a:p>
                  </a:txBody>
                  <a:tcPr marT="45691" marB="4569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027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Повар-технолог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91" marB="45691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ГБОУ СПО ЛО «Мичуринский аграрный техникум»</a:t>
                      </a:r>
                    </a:p>
                  </a:txBody>
                  <a:tcPr marT="45691" marB="4569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904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Маляр-штукатур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91" marB="45691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600" dirty="0" smtClean="0"/>
                        <a:t>ПУ №</a:t>
                      </a:r>
                      <a:r>
                        <a:rPr lang="ru-RU" sz="1600" baseline="0" dirty="0" smtClean="0"/>
                        <a:t> 23, г. Кировск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ПУ № 7, г. Тихвин</a:t>
                      </a:r>
                    </a:p>
                  </a:txBody>
                  <a:tcPr marT="45691" marB="4569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7904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Судостроитель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91" marB="45691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600" baseline="0" dirty="0" smtClean="0"/>
                        <a:t>ГБОУ СПО ЛО «Техникум водного транспорта», 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1600" baseline="0" dirty="0" smtClean="0"/>
                        <a:t>        г. Шлиссельбург</a:t>
                      </a:r>
                    </a:p>
                  </a:txBody>
                  <a:tcPr marT="45691" marB="4569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2794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82C6555-3201-4A2B-A6B4-94D4B54F9D11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27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Выбор учреждения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2005 – 2016 г.г.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5" y="1571625"/>
          <a:ext cx="8229600" cy="386873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717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6578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613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Специальность</a:t>
                      </a:r>
                      <a:endParaRPr lang="ru-RU" sz="200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1" marB="4567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Наименование учреждения</a:t>
                      </a:r>
                      <a:r>
                        <a:rPr lang="ru-RU" sz="2000" baseline="0" dirty="0" smtClean="0"/>
                        <a:t> профобразования</a:t>
                      </a:r>
                      <a:endParaRPr lang="ru-RU" sz="2000" dirty="0"/>
                    </a:p>
                  </a:txBody>
                  <a:tcPr marT="45671" marB="45671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01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Слесарь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1" marB="45671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ПУ № 23, г. Кировск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ПУ № 70,г. Санкт-Петербург</a:t>
                      </a:r>
                    </a:p>
                  </a:txBody>
                  <a:tcPr marT="45671" marB="4567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851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Секретарь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1" marB="45671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ПУ № 70,г. Санкт-Петербург</a:t>
                      </a:r>
                    </a:p>
                  </a:txBody>
                  <a:tcPr marT="45671" marB="4567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901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Эколог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1" marB="45671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ГБОУ СПО «Пожарно-спасательный колледж», г. Санкт-Петербург</a:t>
                      </a:r>
                    </a:p>
                  </a:txBody>
                  <a:tcPr marT="45671" marB="4567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851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Судоводитель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1" marB="45671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СПб ГАПОУ «Морской технический колледж»</a:t>
                      </a:r>
                    </a:p>
                  </a:txBody>
                  <a:tcPr marT="45671" marB="4567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7851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Оператор ж/д станции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1" marB="45671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ПУ № 29, г. Волхов</a:t>
                      </a:r>
                    </a:p>
                  </a:txBody>
                  <a:tcPr marT="45671" marB="4567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01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Земельно-имущественные отношения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1" marB="45671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Техникум транспортного строительства, г. Волхов</a:t>
                      </a:r>
                    </a:p>
                  </a:txBody>
                  <a:tcPr marT="45671" marB="4567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33821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1B1CD11-C89D-4322-BB88-7F82BC1684B1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28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Выбор учреждения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2005 – 2016 г.г.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5" y="1571625"/>
          <a:ext cx="8229600" cy="460057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717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6578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615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Специальность</a:t>
                      </a:r>
                      <a:endParaRPr lang="ru-RU" sz="200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9" marB="456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Наименование учреждения</a:t>
                      </a:r>
                      <a:r>
                        <a:rPr lang="ru-RU" sz="2000" baseline="0" dirty="0" smtClean="0"/>
                        <a:t> профобразования</a:t>
                      </a:r>
                      <a:endParaRPr lang="ru-RU" sz="2000" dirty="0"/>
                    </a:p>
                  </a:txBody>
                  <a:tcPr marT="45679" marB="45679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859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Сметчик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9" marB="45679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Строительный техникум, г. Волхов</a:t>
                      </a:r>
                    </a:p>
                  </a:txBody>
                  <a:tcPr marT="45679" marB="45679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859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Программист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9" marB="45679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Лицей № 37, г. Кировск</a:t>
                      </a:r>
                    </a:p>
                  </a:txBody>
                  <a:tcPr marT="45679" marB="45679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903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Бармен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9" marB="45679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Санкт-Петербургский Балтийский колледж, г. Санкт-Петербург</a:t>
                      </a:r>
                    </a:p>
                  </a:txBody>
                  <a:tcPr marT="45679" marB="45679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903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Технолог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9" marB="45679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ГБОУ СПО ЛО «Техникум водного транспорта», г. Санкт-Петербург</a:t>
                      </a:r>
                    </a:p>
                  </a:txBody>
                  <a:tcPr marT="45679" marB="45679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31055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Парикмахер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9" marB="45679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ПТУ № 37, г. Санкт-Петербург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ГБОУ СПО ЛО «Техникум водного транспорта», г. Санкт-Петербург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ГОУ СПО «Петровский колледж», г. Санкт-Петербург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СПб ГБ ПОУ «Колледж Петербургской моды»</a:t>
                      </a:r>
                    </a:p>
                  </a:txBody>
                  <a:tcPr marT="45679" marB="45679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859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Фармацевт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79" marB="45679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Фармацевтический колледж, г. Санкт-Петербург</a:t>
                      </a:r>
                    </a:p>
                  </a:txBody>
                  <a:tcPr marT="45679" marB="45679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34845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2C8D14B-71E1-49DC-A899-798FF31D1C3C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29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Сетевое взаимодействие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</p:nvPr>
        </p:nvGraphicFramePr>
        <p:xfrm>
          <a:off x="323850" y="1412875"/>
          <a:ext cx="7993063" cy="313213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9930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711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Организации</a:t>
                      </a:r>
                      <a:endParaRPr lang="ru-RU" sz="200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91446" marR="91446" marT="45752" marB="45752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60949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300000"/>
                        </a:lnSpc>
                        <a:buFont typeface="Wingdings" pitchFamily="2" charset="2"/>
                        <a:buChar char="§"/>
                      </a:pPr>
                      <a:r>
                        <a:rPr lang="ru-RU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МБДОУ «Детский сад № 26», пгт. Назия</a:t>
                      </a:r>
                    </a:p>
                    <a:p>
                      <a:pPr marL="285750" indent="-285750">
                        <a:lnSpc>
                          <a:spcPct val="300000"/>
                        </a:lnSpc>
                        <a:buFont typeface="Wingdings" pitchFamily="2" charset="2"/>
                        <a:buChar char="§"/>
                      </a:pPr>
                      <a:r>
                        <a:rPr lang="ru-RU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МБУ ДО «Центр </a:t>
                      </a:r>
                      <a:r>
                        <a:rPr lang="ru-RU" sz="180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внутришкольной</a:t>
                      </a:r>
                      <a:r>
                        <a:rPr lang="ru-RU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работы», г. Отрадное</a:t>
                      </a:r>
                    </a:p>
                    <a:p>
                      <a:pPr marL="285750" indent="-285750">
                        <a:lnSpc>
                          <a:spcPct val="300000"/>
                        </a:lnSpc>
                        <a:buFont typeface="Wingdings" pitchFamily="2" charset="2"/>
                        <a:buChar char="§"/>
                      </a:pPr>
                      <a:r>
                        <a:rPr lang="ru-RU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МБУДО</a:t>
                      </a:r>
                      <a:r>
                        <a:rPr lang="ru-RU" sz="18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«Районный центр дополнительного образования», г. Кировск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46" marR="91446" marT="45752" marB="45752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7179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85C3F57-E2E3-4FCD-8122-44353A057338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Выбор учреждения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2005 – 2016 г.г.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5" y="1571625"/>
          <a:ext cx="8229600" cy="411321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717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6578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618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Специальность</a:t>
                      </a:r>
                      <a:endParaRPr lang="ru-RU" sz="200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Наименование учреждения</a:t>
                      </a:r>
                      <a:r>
                        <a:rPr lang="ru-RU" sz="2000" baseline="0" dirty="0" smtClean="0"/>
                        <a:t> профобразования</a:t>
                      </a:r>
                      <a:endParaRPr lang="ru-RU" sz="2000" dirty="0"/>
                    </a:p>
                  </a:txBody>
                  <a:tcPr marT="45691" marB="45691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875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Монтажник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91" marB="45691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Морской лицей, г. Отрадное</a:t>
                      </a:r>
                    </a:p>
                  </a:txBody>
                  <a:tcPr marT="45691" marB="4569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07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Механизатор широкого профиля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91" marB="45691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Сельскохозяйственный колледж, г. Всеволожск</a:t>
                      </a:r>
                    </a:p>
                  </a:txBody>
                  <a:tcPr marT="45691" marB="4569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29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Менеджер</a:t>
                      </a:r>
                    </a:p>
                    <a:p>
                      <a:pPr algn="ctr"/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91" marB="45691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Лицей № 37, г. Кировск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Колледж № 36, г. Кировск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Колледж питания, г. Санкт-Петербург</a:t>
                      </a:r>
                    </a:p>
                  </a:txBody>
                  <a:tcPr marT="45691" marB="4569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875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Банковское дело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91" marB="45691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 ГБОУ СПО «Петровский колледж», г. Санкт-Петербург</a:t>
                      </a:r>
                    </a:p>
                  </a:txBody>
                  <a:tcPr marT="45691" marB="4569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7875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Лесничий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91" marB="45691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«</a:t>
                      </a:r>
                      <a:r>
                        <a:rPr lang="ru-RU" sz="1600" baseline="0" dirty="0" err="1" smtClean="0"/>
                        <a:t>Лисинский</a:t>
                      </a:r>
                      <a:r>
                        <a:rPr lang="ru-RU" sz="1600" baseline="0" dirty="0" smtClean="0"/>
                        <a:t> лесной колледж», г. Тосно</a:t>
                      </a:r>
                    </a:p>
                  </a:txBody>
                  <a:tcPr marT="45691" marB="4569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875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Ландшафтный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дизайнер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91" marB="45691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«</a:t>
                      </a:r>
                      <a:r>
                        <a:rPr lang="ru-RU" sz="1600" baseline="0" dirty="0" err="1" smtClean="0"/>
                        <a:t>Лисинский</a:t>
                      </a:r>
                      <a:r>
                        <a:rPr lang="ru-RU" sz="1600" baseline="0" dirty="0" smtClean="0"/>
                        <a:t> лесной колледж», г. Тосно</a:t>
                      </a:r>
                    </a:p>
                  </a:txBody>
                  <a:tcPr marT="45691" marB="4569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35869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BC40339-D15F-4845-B71D-F3D392B3C271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30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Выбор учреждения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2005 – 2016 г.г.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5" y="1571625"/>
          <a:ext cx="8229600" cy="353536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717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6578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621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Специальность</a:t>
                      </a:r>
                      <a:endParaRPr lang="ru-RU" sz="200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Наименование учреждения</a:t>
                      </a:r>
                      <a:r>
                        <a:rPr lang="ru-RU" sz="2000" baseline="0" dirty="0" smtClean="0"/>
                        <a:t> профобразования</a:t>
                      </a:r>
                      <a:endParaRPr lang="ru-RU" sz="2000" dirty="0"/>
                    </a:p>
                  </a:txBody>
                  <a:tcPr marT="45694" marB="45694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09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Мастер строительного производства</a:t>
                      </a:r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Выборгский политехнический колледж, г. Выборг</a:t>
                      </a:r>
                    </a:p>
                  </a:txBody>
                  <a:tcPr marT="45694" marB="45694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5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Мастер по лесному хозяйству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«</a:t>
                      </a:r>
                      <a:r>
                        <a:rPr lang="ru-RU" sz="1600" baseline="0" dirty="0" err="1" smtClean="0"/>
                        <a:t>Лисинский</a:t>
                      </a:r>
                      <a:r>
                        <a:rPr lang="ru-RU" sz="1600" baseline="0" dirty="0" smtClean="0"/>
                        <a:t> лесной колледж», г. Тосно</a:t>
                      </a:r>
                    </a:p>
                  </a:txBody>
                  <a:tcPr marT="45722" marB="45722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879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Лаборант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ГБПОУ ЛО «Волховский алюминиевый колледж»</a:t>
                      </a:r>
                    </a:p>
                  </a:txBody>
                  <a:tcPr marT="45722" marB="45722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300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10 класс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Школа-интернат для слабовидящих, ст. 45 км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Вечерняя школа, п. Назия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Общеобразовательная школа, п. Сосново</a:t>
                      </a:r>
                    </a:p>
                  </a:txBody>
                  <a:tcPr marT="45722" marB="45722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7910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Менеджер городского хозяйства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97" marB="45697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«Колледж строительной индустрии и городского хозяйства», г. Санкт-Петербург</a:t>
                      </a:r>
                    </a:p>
                  </a:txBody>
                  <a:tcPr marT="45697" marB="45697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6890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D9F3DEB-CA61-4A7B-AF8C-7AF0678066A1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31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Выбор учреждения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2005 – 2016 г.г.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5" y="1571625"/>
          <a:ext cx="8229600" cy="44465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717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6578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614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Специальность</a:t>
                      </a:r>
                      <a:endParaRPr lang="ru-RU" sz="200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69" marB="4566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Наименование учреждения</a:t>
                      </a:r>
                      <a:r>
                        <a:rPr lang="ru-RU" sz="2000" baseline="0" dirty="0" smtClean="0"/>
                        <a:t> профобразования</a:t>
                      </a:r>
                      <a:endParaRPr lang="ru-RU" sz="2000" dirty="0"/>
                    </a:p>
                  </a:txBody>
                  <a:tcPr marT="45669" marB="45669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03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Рыбовод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69" marB="45669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ГБОУ СПО ЛО «Мичуринский аграрный техникум», ЛО, </a:t>
                      </a:r>
                      <a:r>
                        <a:rPr lang="ru-RU" sz="1600" baseline="0" dirty="0" err="1" smtClean="0"/>
                        <a:t>Приозерский</a:t>
                      </a:r>
                      <a:r>
                        <a:rPr lang="ru-RU" sz="1600" baseline="0" dirty="0" smtClean="0"/>
                        <a:t> р-н</a:t>
                      </a:r>
                    </a:p>
                  </a:txBody>
                  <a:tcPr marT="45669" marB="45669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03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Библиотечное дело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69" marB="45669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СПб ГБПОУ «Библиотечный колледж информационных технологий», г. Санкт-Петербург</a:t>
                      </a:r>
                    </a:p>
                  </a:txBody>
                  <a:tcPr marT="45669" marB="45669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847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Хозяйка усадьбы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69" marB="45669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Мичуринский лицей № 41, ЛО, </a:t>
                      </a:r>
                      <a:r>
                        <a:rPr lang="ru-RU" sz="1600" baseline="0" dirty="0" err="1" smtClean="0"/>
                        <a:t>Приозерский</a:t>
                      </a:r>
                      <a:r>
                        <a:rPr lang="ru-RU" sz="1600" baseline="0" dirty="0" smtClean="0"/>
                        <a:t> р-н</a:t>
                      </a:r>
                    </a:p>
                  </a:txBody>
                  <a:tcPr marT="45669" marB="45669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847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Воспитатель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ДОУ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СПб ГБПОУ «Педагогический колледж № 8»</a:t>
                      </a:r>
                    </a:p>
                  </a:txBody>
                  <a:tcPr marT="45694" marB="45694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7847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Социальный работник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ПУ № 5,г. Санкт-Петербург</a:t>
                      </a:r>
                    </a:p>
                  </a:txBody>
                  <a:tcPr marT="45694" marB="45694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847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Монтер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Железнодорожный лицей, г. Волхов</a:t>
                      </a:r>
                    </a:p>
                  </a:txBody>
                  <a:tcPr marT="45694" marB="45694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7847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Лаборант-эколог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baseline="0" dirty="0" smtClean="0"/>
                        <a:t>ПУ № 48, г. Ломоносов</a:t>
                      </a:r>
                    </a:p>
                  </a:txBody>
                  <a:tcPr marT="45694" marB="45694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37920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526320C-7565-40DF-AFE0-B52AE0E8BF46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32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0825" y="23495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Спасибо за внимание!</a:t>
            </a:r>
          </a:p>
        </p:txBody>
      </p:sp>
      <p:sp>
        <p:nvSpPr>
          <p:cNvPr id="38915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8CE3C15-98E9-4A20-85FA-82E8D421C031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33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Социальное взаимодействие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</p:nvPr>
        </p:nvGraphicFramePr>
        <p:xfrm>
          <a:off x="323850" y="1412875"/>
          <a:ext cx="7993063" cy="477690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9930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7067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Организации</a:t>
                      </a:r>
                      <a:endParaRPr lang="ru-RU" sz="200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91446" marR="91446" marT="45712" marB="45712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06111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МКУК КСЦ «Назия»,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Межпоселенческая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библиотека, пгт. Назия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Почтовое отделение связи «Назия», пгт. Назия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МУЗ «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Назийская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районная больница», пгт.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Назия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Пожарная часть 129 ОГПС Кировского района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пгт.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Назия</a:t>
                      </a:r>
                    </a:p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Ателье по пошиву одежды (Дом быта),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пгт. Назия</a:t>
                      </a:r>
                    </a:p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ЧП Парикмахерская «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Hair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’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», пгт. Назия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АО «ЛОЭСК»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Сеть магазинов «Пятерочка»</a:t>
                      </a:r>
                    </a:p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МУП «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НазияКомСервис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»,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пгт. Назия</a:t>
                      </a:r>
                    </a:p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ООО «Путиловский хлеб»,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с. </a:t>
                      </a:r>
                      <a:r>
                        <a:rPr lang="ru-RU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Путилово</a:t>
                      </a:r>
                      <a:endParaRPr lang="ru-RU" sz="18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Совхоз «Дальняя поляна», с. </a:t>
                      </a:r>
                      <a:r>
                        <a:rPr lang="ru-RU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Путилово</a:t>
                      </a:r>
                      <a:endParaRPr lang="ru-RU" sz="18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ЧП «Новожилова», парикмахерская «У Наташи», пгт. Назия</a:t>
                      </a:r>
                    </a:p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r>
                        <a:rPr lang="ru-RU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Жилкомхоз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«Назия», пгт. Назия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ГКУ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«ЦЗН Кировского МР ЛО»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г. Кировск</a:t>
                      </a:r>
                    </a:p>
                    <a:p>
                      <a:pPr marL="342900" indent="-342900">
                        <a:buFont typeface="Wingdings" panose="05000000000000000000" pitchFamily="2" charset="2"/>
                        <a:buChar char="§"/>
                      </a:pP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712" marB="45712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8203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7AE29AA-207D-41A1-AA90-9BEBE2758FF4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Формы работы</a:t>
            </a:r>
          </a:p>
        </p:txBody>
      </p:sp>
      <p:sp>
        <p:nvSpPr>
          <p:cNvPr id="9219" name="Объект 1"/>
          <p:cNvSpPr>
            <a:spLocks noGrp="1"/>
          </p:cNvSpPr>
          <p:nvPr>
            <p:ph idx="1"/>
          </p:nvPr>
        </p:nvSpPr>
        <p:spPr>
          <a:xfrm>
            <a:off x="323850" y="1196975"/>
            <a:ext cx="8229600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400" smtClean="0"/>
              <a:t>Оформление информационного стенда по профориентации</a:t>
            </a:r>
          </a:p>
        </p:txBody>
      </p:sp>
      <p:sp>
        <p:nvSpPr>
          <p:cNvPr id="9220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D698168-2A43-4A36-B200-CE965ED39989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pic>
        <p:nvPicPr>
          <p:cNvPr id="6149" name="Picture 5" descr="C:\Users\Татьяна\Desktop\20170418_15324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573"/>
          <a:stretch/>
        </p:blipFill>
        <p:spPr bwMode="auto">
          <a:xfrm>
            <a:off x="611560" y="1844824"/>
            <a:ext cx="7434016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Формы работы</a:t>
            </a:r>
          </a:p>
        </p:txBody>
      </p:sp>
      <p:sp>
        <p:nvSpPr>
          <p:cNvPr id="10243" name="Объект 1"/>
          <p:cNvSpPr>
            <a:spLocks noGrp="1"/>
          </p:cNvSpPr>
          <p:nvPr>
            <p:ph idx="1"/>
          </p:nvPr>
        </p:nvSpPr>
        <p:spPr>
          <a:xfrm>
            <a:off x="323850" y="1196975"/>
            <a:ext cx="8229600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400" smtClean="0"/>
              <a:t>Организация встреч с представителями различных учебных заведений средне-специального и высшего образования</a:t>
            </a:r>
          </a:p>
        </p:txBody>
      </p:sp>
      <p:pic>
        <p:nvPicPr>
          <p:cNvPr id="28674" name="Picture 2" descr="D:\Загрузки 2\мультиц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755"/>
          <a:stretch/>
        </p:blipFill>
        <p:spPr bwMode="auto">
          <a:xfrm>
            <a:off x="971600" y="2204864"/>
            <a:ext cx="6700488" cy="417646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0245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FE0BBA4-C1E9-4668-8B5F-52E9788FECC4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Формы работы</a:t>
            </a:r>
          </a:p>
        </p:txBody>
      </p:sp>
      <p:sp>
        <p:nvSpPr>
          <p:cNvPr id="11267" name="Объект 1"/>
          <p:cNvSpPr>
            <a:spLocks noGrp="1"/>
          </p:cNvSpPr>
          <p:nvPr>
            <p:ph idx="1"/>
          </p:nvPr>
        </p:nvSpPr>
        <p:spPr>
          <a:xfrm>
            <a:off x="323850" y="1196975"/>
            <a:ext cx="8229600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400" smtClean="0"/>
              <a:t>Посещение учащимися дней открытых дверей, ярмарок рабочих и учебных мест</a:t>
            </a:r>
          </a:p>
        </p:txBody>
      </p:sp>
      <p:pic>
        <p:nvPicPr>
          <p:cNvPr id="29698" name="Picture 2" descr="G:\Семинар 19 апреля Профориентация\24 августа 2015 для селезневой Профориетация Назийский ЦСА\повар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88840"/>
            <a:ext cx="6678996" cy="442317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1269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28ACA0E-4BAE-4257-B299-93800B6776A0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Формы работы</a:t>
            </a:r>
          </a:p>
        </p:txBody>
      </p:sp>
      <p:sp>
        <p:nvSpPr>
          <p:cNvPr id="12291" name="Объект 1"/>
          <p:cNvSpPr>
            <a:spLocks noGrp="1"/>
          </p:cNvSpPr>
          <p:nvPr>
            <p:ph idx="1"/>
          </p:nvPr>
        </p:nvSpPr>
        <p:spPr>
          <a:xfrm>
            <a:off x="179388" y="1196975"/>
            <a:ext cx="8374062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400" smtClean="0"/>
              <a:t>Экскурсии на предприятия поселка, города, в учреждения СПО</a:t>
            </a:r>
          </a:p>
        </p:txBody>
      </p:sp>
      <p:pic>
        <p:nvPicPr>
          <p:cNvPr id="30722" name="Picture 2" descr="G:\Семинар 19 апреля Профориентация\24 августа 2015 для селезневой Профориетация Назийский ЦСА\пожарны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4824"/>
            <a:ext cx="6768752" cy="4512501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2293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8A8C7CB-A671-41F9-8460-5686AB1BC183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Формы работы</a:t>
            </a:r>
          </a:p>
        </p:txBody>
      </p:sp>
      <p:sp>
        <p:nvSpPr>
          <p:cNvPr id="13315" name="Объект 1"/>
          <p:cNvSpPr>
            <a:spLocks noGrp="1"/>
          </p:cNvSpPr>
          <p:nvPr>
            <p:ph idx="1"/>
          </p:nvPr>
        </p:nvSpPr>
        <p:spPr>
          <a:xfrm>
            <a:off x="323850" y="1196975"/>
            <a:ext cx="8229600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400" smtClean="0"/>
              <a:t>Проведение диагностики с целью определения способностей и склонностей учащихся к той или иной сфере деятельности</a:t>
            </a:r>
          </a:p>
        </p:txBody>
      </p:sp>
      <p:sp>
        <p:nvSpPr>
          <p:cNvPr id="13316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883ABC7-96BD-4326-BEE1-4D06856F82D1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pic>
        <p:nvPicPr>
          <p:cNvPr id="13317" name="Picture 7" descr="D:\Все документы\Классное руководство\Последний звонок\Последний звонок 9 класс\Фото\9 класс\20150901_1041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-10858500"/>
            <a:ext cx="6796088" cy="382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D:\Все документы\Классное руководство\Последний звонок\Последний звонок 9 класс\Фото\9 класс\20150901_1041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2071678"/>
            <a:ext cx="7493051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</TotalTime>
  <Words>1272</Words>
  <Application>Microsoft Office PowerPoint</Application>
  <PresentationFormat>Экран (4:3)</PresentationFormat>
  <Paragraphs>361</Paragraphs>
  <Slides>33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  Деятельность  образовательного учреждения  по профориентации и содействию  в профессиональном самоопределении  обучающихся с ОВЗ и инвалидов  Катамнестические данные  </vt:lpstr>
      <vt:lpstr>Программы</vt:lpstr>
      <vt:lpstr>Сетевое взаимодействие</vt:lpstr>
      <vt:lpstr>Социальное взаимодействие</vt:lpstr>
      <vt:lpstr>Формы работы</vt:lpstr>
      <vt:lpstr>Формы работы</vt:lpstr>
      <vt:lpstr>Формы работы</vt:lpstr>
      <vt:lpstr>Формы работы</vt:lpstr>
      <vt:lpstr>Формы работы</vt:lpstr>
      <vt:lpstr>Формы работы</vt:lpstr>
      <vt:lpstr>Формы работы</vt:lpstr>
      <vt:lpstr>Формы работы</vt:lpstr>
      <vt:lpstr>Формы работы</vt:lpstr>
      <vt:lpstr>Формы работы</vt:lpstr>
      <vt:lpstr>Формы работы</vt:lpstr>
      <vt:lpstr>Формы работы</vt:lpstr>
      <vt:lpstr>Формы работы</vt:lpstr>
      <vt:lpstr>Формы работы</vt:lpstr>
      <vt:lpstr>Формы работы</vt:lpstr>
      <vt:lpstr>Формы работы</vt:lpstr>
      <vt:lpstr>Выбор профессии 2005 – 2016 г.г.</vt:lpstr>
      <vt:lpstr>Выбор профессии 2005 – 2016 г.г.</vt:lpstr>
      <vt:lpstr>Выбор профессии 2005 – 2016 г.г.</vt:lpstr>
      <vt:lpstr>Выбор учреждения 2005 – 2016 г.г.</vt:lpstr>
      <vt:lpstr>Выбор учреждения 2005 – 2016 г.г.</vt:lpstr>
      <vt:lpstr>Выбор учреждения 2005 – 2016 г.г.</vt:lpstr>
      <vt:lpstr>Выбор учреждения 2005 – 2016 г.г.</vt:lpstr>
      <vt:lpstr>Выбор учреждения 2005 – 2016 г.г.</vt:lpstr>
      <vt:lpstr>Выбор учреждения 2005 – 2016 г.г.</vt:lpstr>
      <vt:lpstr>Выбор учреждения 2005 – 2016 г.г.</vt:lpstr>
      <vt:lpstr>Выбор учреждения 2005 – 2016 г.г.</vt:lpstr>
      <vt:lpstr>Выбор учреждения 2005 – 2016 г.г.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Nancy</cp:lastModifiedBy>
  <cp:revision>67</cp:revision>
  <dcterms:created xsi:type="dcterms:W3CDTF">2012-05-30T10:17:08Z</dcterms:created>
  <dcterms:modified xsi:type="dcterms:W3CDTF">2017-04-24T08:59:46Z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